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3"/>
  </p:notesMasterIdLst>
  <p:handoutMasterIdLst>
    <p:handoutMasterId r:id="rId14"/>
  </p:handoutMasterIdLst>
  <p:sldIdLst>
    <p:sldId id="261" r:id="rId2"/>
    <p:sldId id="258" r:id="rId3"/>
    <p:sldId id="259" r:id="rId4"/>
    <p:sldId id="262" r:id="rId5"/>
    <p:sldId id="263" r:id="rId6"/>
    <p:sldId id="264" r:id="rId7"/>
    <p:sldId id="265" r:id="rId8"/>
    <p:sldId id="266" r:id="rId9"/>
    <p:sldId id="267" r:id="rId10"/>
    <p:sldId id="268" r:id="rId11"/>
    <p:sldId id="269" r:id="rId1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2560"/>
    <a:srgbClr val="0033A0"/>
    <a:srgbClr val="00205B"/>
    <a:srgbClr val="8C4799"/>
    <a:srgbClr val="6A3460"/>
    <a:srgbClr val="7A9A01"/>
    <a:srgbClr val="CE0058"/>
    <a:srgbClr val="F3CF45"/>
    <a:srgbClr val="773141"/>
    <a:srgbClr val="5D4F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5" autoAdjust="0"/>
    <p:restoredTop sz="94660" autoAdjust="0"/>
  </p:normalViewPr>
  <p:slideViewPr>
    <p:cSldViewPr>
      <p:cViewPr varScale="1">
        <p:scale>
          <a:sx n="70" d="100"/>
          <a:sy n="70" d="100"/>
        </p:scale>
        <p:origin x="-141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200">
                <a:ea typeface="ＭＳ Ｐゴシック" charset="0"/>
              </a:defRPr>
            </a:lvl1pPr>
          </a:lstStyle>
          <a:p>
            <a:pPr>
              <a:defRPr/>
            </a:pPr>
            <a:endParaRPr lang="en-US"/>
          </a:p>
        </p:txBody>
      </p:sp>
      <p:sp>
        <p:nvSpPr>
          <p:cNvPr id="5123"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200">
                <a:ea typeface="ＭＳ Ｐゴシック" charset="0"/>
              </a:defRPr>
            </a:lvl1pPr>
          </a:lstStyle>
          <a:p>
            <a:pPr>
              <a:defRPr/>
            </a:pPr>
            <a:endParaRPr lang="en-US"/>
          </a:p>
        </p:txBody>
      </p:sp>
      <p:sp>
        <p:nvSpPr>
          <p:cNvPr id="5124"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defRPr sz="1200">
                <a:ea typeface="ＭＳ Ｐゴシック" charset="0"/>
              </a:defRPr>
            </a:lvl1pPr>
          </a:lstStyle>
          <a:p>
            <a:pPr>
              <a:defRPr/>
            </a:pPr>
            <a:endParaRPr lang="en-US"/>
          </a:p>
        </p:txBody>
      </p:sp>
      <p:sp>
        <p:nvSpPr>
          <p:cNvPr id="5125"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CA76C424-72E7-44F4-AEE2-E8C0645FEBC6}" type="slidenum">
              <a:rPr lang="en-US"/>
              <a:pPr>
                <a:defRPr/>
              </a:pPr>
              <a:t>‹#›</a:t>
            </a:fld>
            <a:endParaRPr lang="en-US"/>
          </a:p>
        </p:txBody>
      </p:sp>
    </p:spTree>
    <p:extLst>
      <p:ext uri="{BB962C8B-B14F-4D97-AF65-F5344CB8AC3E}">
        <p14:creationId xmlns:p14="http://schemas.microsoft.com/office/powerpoint/2010/main" val="30814885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200">
                <a:ea typeface="ＭＳ Ｐゴシック" charset="0"/>
              </a:defRPr>
            </a:lvl1pPr>
          </a:lstStyle>
          <a:p>
            <a:pPr>
              <a:defRPr/>
            </a:pPr>
            <a:endParaRPr lang="en-US"/>
          </a:p>
        </p:txBody>
      </p:sp>
      <p:sp>
        <p:nvSpPr>
          <p:cNvPr id="1638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200">
                <a:ea typeface="ＭＳ Ｐゴシック" charset="0"/>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39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defRPr sz="1200">
                <a:ea typeface="ＭＳ Ｐゴシック" charset="0"/>
              </a:defRPr>
            </a:lvl1pPr>
          </a:lstStyle>
          <a:p>
            <a:pPr>
              <a:defRPr/>
            </a:pPr>
            <a:endParaRPr lang="en-US"/>
          </a:p>
        </p:txBody>
      </p:sp>
      <p:sp>
        <p:nvSpPr>
          <p:cNvPr id="1639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86DD214E-EFA1-4449-A914-56417C3A9286}" type="slidenum">
              <a:rPr lang="en-US"/>
              <a:pPr>
                <a:defRPr/>
              </a:pPr>
              <a:t>‹#›</a:t>
            </a:fld>
            <a:endParaRPr lang="en-US"/>
          </a:p>
        </p:txBody>
      </p:sp>
    </p:spTree>
    <p:extLst>
      <p:ext uri="{BB962C8B-B14F-4D97-AF65-F5344CB8AC3E}">
        <p14:creationId xmlns:p14="http://schemas.microsoft.com/office/powerpoint/2010/main" val="4823370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1</a:t>
            </a:fld>
            <a:endParaRPr lang="en-US"/>
          </a:p>
        </p:txBody>
      </p:sp>
    </p:spTree>
    <p:extLst>
      <p:ext uri="{BB962C8B-B14F-4D97-AF65-F5344CB8AC3E}">
        <p14:creationId xmlns:p14="http://schemas.microsoft.com/office/powerpoint/2010/main" val="127786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90000"/>
              </a:lnSpc>
              <a:spcBef>
                <a:spcPct val="30000"/>
              </a:spcBef>
              <a:spcAft>
                <a:spcPct val="0"/>
              </a:spcAft>
              <a:buClrTx/>
              <a:buSzTx/>
              <a:buFont typeface="Wingdings 3" charset="2"/>
              <a:buChar char=""/>
              <a:tabLst/>
              <a:defRPr/>
            </a:pPr>
            <a:r>
              <a:rPr kumimoji="0" lang="en-US" sz="1200" b="0" i="0" u="none" strike="noStrike" kern="1200" cap="none" spc="0" normalizeH="0" baseline="0" noProof="0" dirty="0">
                <a:ln>
                  <a:noFill/>
                </a:ln>
                <a:solidFill>
                  <a:srgbClr val="000000"/>
                </a:solidFill>
                <a:effectLst/>
                <a:uLnTx/>
                <a:uFillTx/>
                <a:latin typeface="Times" charset="0"/>
                <a:ea typeface="MS PGothic" pitchFamily="34" charset="-128"/>
                <a:cs typeface="+mn-cs"/>
              </a:rPr>
              <a:t>In Frank’s case, if treatment for alcohol dependence and PTSD had been available, it is likely that such treatment would only have been successful if provided alongside appropriate accommodation. This raises the question of the availability of appropriate housing to support people with complex needs like Frank</a:t>
            </a:r>
          </a:p>
          <a:p>
            <a:pPr marL="0" marR="0" lvl="0" indent="0" algn="l" defTabSz="914400" rtl="0" eaLnBrk="0" fontAlgn="base" latinLnBrk="0" hangingPunct="0">
              <a:lnSpc>
                <a:spcPct val="90000"/>
              </a:lnSpc>
              <a:spcBef>
                <a:spcPct val="30000"/>
              </a:spcBef>
              <a:spcAft>
                <a:spcPct val="0"/>
              </a:spcAft>
              <a:buClrTx/>
              <a:buSzTx/>
              <a:buFont typeface="Wingdings 3" charset="2"/>
              <a:buChar char=""/>
              <a:tabLst/>
              <a:defRPr/>
            </a:pPr>
            <a:endParaRPr kumimoji="0" lang="en-US" sz="1200" b="0" i="0" u="none" strike="noStrike" kern="1200" cap="none" spc="0" normalizeH="0" baseline="0" noProof="0" dirty="0">
              <a:ln>
                <a:noFill/>
              </a:ln>
              <a:solidFill>
                <a:srgbClr val="000000"/>
              </a:solidFill>
              <a:effectLst/>
              <a:uLnTx/>
              <a:uFillTx/>
              <a:latin typeface="Times" charset="0"/>
              <a:ea typeface="MS PGothic" pitchFamily="34" charset="-128"/>
              <a:cs typeface="+mn-cs"/>
            </a:endParaRPr>
          </a:p>
          <a:p>
            <a:pPr marL="0" marR="0" lvl="0" indent="0" algn="l" defTabSz="914400" rtl="0" eaLnBrk="0" fontAlgn="base" latinLnBrk="0" hangingPunct="0">
              <a:lnSpc>
                <a:spcPct val="90000"/>
              </a:lnSpc>
              <a:spcBef>
                <a:spcPct val="30000"/>
              </a:spcBef>
              <a:spcAft>
                <a:spcPct val="0"/>
              </a:spcAft>
              <a:buClrTx/>
              <a:buSzTx/>
              <a:buFont typeface="Wingdings 3" charset="2"/>
              <a:buChar char=""/>
              <a:tabLst/>
              <a:defRPr/>
            </a:pPr>
            <a:r>
              <a:rPr kumimoji="0" lang="en-US" sz="1200" b="0" i="0" u="none" strike="noStrike" kern="1200" cap="none" spc="0" normalizeH="0" baseline="0" noProof="0" dirty="0">
                <a:ln>
                  <a:noFill/>
                </a:ln>
                <a:solidFill>
                  <a:srgbClr val="000000"/>
                </a:solidFill>
                <a:effectLst/>
                <a:uLnTx/>
                <a:uFillTx/>
                <a:latin typeface="Times" charset="0"/>
                <a:ea typeface="MS PGothic" pitchFamily="34" charset="-128"/>
                <a:cs typeface="+mn-cs"/>
              </a:rPr>
              <a:t>Given the challenging nature of Frank’s </a:t>
            </a:r>
            <a:r>
              <a:rPr kumimoji="0" lang="en-US" sz="1200" b="0" i="0" u="none" strike="noStrike" kern="1200" cap="none" spc="0" normalizeH="0" baseline="0" noProof="0" dirty="0" err="1">
                <a:ln>
                  <a:noFill/>
                </a:ln>
                <a:solidFill>
                  <a:srgbClr val="000000"/>
                </a:solidFill>
                <a:effectLst/>
                <a:uLnTx/>
                <a:uFillTx/>
                <a:latin typeface="Times" charset="0"/>
                <a:ea typeface="MS PGothic" pitchFamily="34" charset="-128"/>
                <a:cs typeface="+mn-cs"/>
              </a:rPr>
              <a:t>behavioural</a:t>
            </a:r>
            <a:r>
              <a:rPr kumimoji="0" lang="en-US" sz="1200" b="0" i="0" u="none" strike="noStrike" kern="1200" cap="none" spc="0" normalizeH="0" baseline="0" noProof="0" dirty="0">
                <a:ln>
                  <a:noFill/>
                </a:ln>
                <a:solidFill>
                  <a:srgbClr val="000000"/>
                </a:solidFill>
                <a:effectLst/>
                <a:uLnTx/>
                <a:uFillTx/>
                <a:latin typeface="Times" charset="0"/>
                <a:ea typeface="MS PGothic" pitchFamily="34" charset="-128"/>
                <a:cs typeface="+mn-cs"/>
              </a:rPr>
              <a:t> presentation and history, agencies struggled to identify appropriate accommodation for Frank.  Had Frank been offered inpatient or residential treatment for alcohol detoxification, the following recommendation from NICE would have also applied: ‘For people with alcohol dependence who are homeless, consider offering residential rehabilitation for a maximum of 3 months. Help the service user find stable accommodation before discharge’. Achieving a successful outcome in these cases and identifying appropriate residential accommodation after detoxification does, however, require significant multi-agency working between health services, mental health services and housing</a:t>
            </a:r>
          </a:p>
          <a:p>
            <a:pPr marL="0" marR="0" lvl="0" indent="0" algn="l" defTabSz="914400" rtl="0" eaLnBrk="0" fontAlgn="base" latinLnBrk="0" hangingPunct="0">
              <a:lnSpc>
                <a:spcPct val="90000"/>
              </a:lnSpc>
              <a:spcBef>
                <a:spcPct val="30000"/>
              </a:spcBef>
              <a:spcAft>
                <a:spcPct val="0"/>
              </a:spcAft>
              <a:buClrTx/>
              <a:buSzTx/>
              <a:buFont typeface="Wingdings 3" charset="2"/>
              <a:buChar char=""/>
              <a:tabLst/>
              <a:defRPr/>
            </a:pPr>
            <a:endParaRPr kumimoji="0" lang="en-US" sz="1200" b="0" i="0" u="none" strike="noStrike" kern="1200" cap="none" spc="0" normalizeH="0" baseline="0" noProof="0" dirty="0">
              <a:ln>
                <a:noFill/>
              </a:ln>
              <a:solidFill>
                <a:srgbClr val="000000"/>
              </a:solidFill>
              <a:effectLst/>
              <a:uLnTx/>
              <a:uFillTx/>
              <a:latin typeface="Times" charset="0"/>
              <a:ea typeface="MS PGothic" pitchFamily="34" charset="-128"/>
              <a:cs typeface="+mn-cs"/>
            </a:endParaRPr>
          </a:p>
          <a:p>
            <a:pPr marL="285750" marR="0" lvl="0" indent="-285750" algn="l" defTabSz="457200" rtl="0" eaLnBrk="1" fontAlgn="auto" latinLnBrk="0" hangingPunct="1">
              <a:lnSpc>
                <a:spcPct val="90000"/>
              </a:lnSpc>
              <a:spcBef>
                <a:spcPts val="1000"/>
              </a:spcBef>
              <a:spcAft>
                <a:spcPts val="0"/>
              </a:spcAft>
              <a:buClr>
                <a:srgbClr val="ACD433"/>
              </a:buClr>
              <a:buSzPct val="80000"/>
              <a:buFont typeface="Wingdings 3" charset="2"/>
              <a:buChar char=""/>
              <a:tabLst/>
              <a:defRPr/>
            </a:pPr>
            <a:r>
              <a:rPr kumimoji="0" lang="en-US" sz="1100" b="0" i="0" u="none" strike="noStrike" kern="1200" cap="none" spc="0" normalizeH="0" baseline="0" noProof="0" dirty="0">
                <a:ln>
                  <a:noFill/>
                </a:ln>
                <a:solidFill>
                  <a:prstClr val="white"/>
                </a:solidFill>
                <a:effectLst/>
                <a:uLnTx/>
                <a:uFillTx/>
                <a:latin typeface="Century Gothic" panose="020B0502020202020204"/>
                <a:ea typeface="MS PGothic" pitchFamily="34" charset="-128"/>
                <a:cs typeface="+mn-cs"/>
              </a:rPr>
              <a:t>It is likely that delivery of Frank’s care could have been improved through better inter agency working. Specific problems were firstly the fact that many agencies were not aware of the involvement of other agencies, and so could not coordinate care (and associated with this, the invitations to various multi-agency meetings did not always lead to the most useful people being involved), and secondly the fact that there did not seem to be a lead professional or agency coordinating care. </a:t>
            </a:r>
          </a:p>
          <a:p>
            <a:pPr marL="285750" marR="0" lvl="0" indent="-285750" algn="l" defTabSz="457200" rtl="0" eaLnBrk="1" fontAlgn="auto" latinLnBrk="0" hangingPunct="1">
              <a:lnSpc>
                <a:spcPct val="90000"/>
              </a:lnSpc>
              <a:spcBef>
                <a:spcPts val="1000"/>
              </a:spcBef>
              <a:spcAft>
                <a:spcPts val="0"/>
              </a:spcAft>
              <a:buClr>
                <a:srgbClr val="ACD433"/>
              </a:buClr>
              <a:buSzPct val="80000"/>
              <a:buFont typeface="Wingdings 3" charset="2"/>
              <a:buChar char=""/>
              <a:tabLst/>
              <a:defRPr/>
            </a:pPr>
            <a:endParaRPr kumimoji="0" lang="en-US" sz="1100" b="0" i="0" u="none" strike="noStrike" kern="1200" cap="none" spc="0" normalizeH="0" baseline="0" noProof="0" dirty="0">
              <a:ln>
                <a:noFill/>
              </a:ln>
              <a:solidFill>
                <a:prstClr val="white"/>
              </a:solidFill>
              <a:effectLst/>
              <a:uLnTx/>
              <a:uFillTx/>
              <a:latin typeface="Century Gothic" panose="020B0502020202020204"/>
              <a:ea typeface="MS PGothic" pitchFamily="34" charset="-128"/>
              <a:cs typeface="+mn-cs"/>
            </a:endParaRPr>
          </a:p>
          <a:p>
            <a:pPr marL="285750" marR="0" lvl="0" indent="-285750" algn="l" defTabSz="457200" rtl="0" eaLnBrk="1" fontAlgn="auto" latinLnBrk="0" hangingPunct="1">
              <a:lnSpc>
                <a:spcPct val="90000"/>
              </a:lnSpc>
              <a:spcBef>
                <a:spcPts val="1000"/>
              </a:spcBef>
              <a:spcAft>
                <a:spcPts val="0"/>
              </a:spcAft>
              <a:buClr>
                <a:srgbClr val="ACD433"/>
              </a:buClr>
              <a:buSzPct val="80000"/>
              <a:buFont typeface="Wingdings 3" charset="2"/>
              <a:buChar char=""/>
              <a:tabLst/>
              <a:defRPr/>
            </a:pPr>
            <a:r>
              <a:rPr kumimoji="0" lang="en-US" sz="1100" b="0" i="0" u="none" strike="noStrike" kern="1200" cap="none" spc="0" normalizeH="0" baseline="0" noProof="0" dirty="0">
                <a:ln>
                  <a:noFill/>
                </a:ln>
                <a:solidFill>
                  <a:srgbClr val="000000"/>
                </a:solidFill>
                <a:effectLst/>
                <a:uLnTx/>
                <a:uFillTx/>
                <a:latin typeface="Times" charset="0"/>
                <a:ea typeface="MS PGothic" pitchFamily="34" charset="-128"/>
                <a:cs typeface="+mn-cs"/>
              </a:rPr>
              <a:t>The local hospital do not have access to </a:t>
            </a:r>
            <a:r>
              <a:rPr kumimoji="0" lang="en-US" sz="1100" b="0" i="0" u="none" strike="noStrike" kern="1200" cap="none" spc="0" normalizeH="0" baseline="0" noProof="0" dirty="0" err="1">
                <a:ln>
                  <a:noFill/>
                </a:ln>
                <a:solidFill>
                  <a:srgbClr val="000000"/>
                </a:solidFill>
                <a:effectLst/>
                <a:uLnTx/>
                <a:uFillTx/>
                <a:latin typeface="Times" charset="0"/>
                <a:ea typeface="MS PGothic" pitchFamily="34" charset="-128"/>
                <a:cs typeface="+mn-cs"/>
              </a:rPr>
              <a:t>SystemOne</a:t>
            </a:r>
            <a:r>
              <a:rPr kumimoji="0" lang="en-US" sz="1100" b="0" i="0" u="none" strike="noStrike" kern="1200" cap="none" spc="0" normalizeH="0" baseline="0" noProof="0" dirty="0">
                <a:ln>
                  <a:noFill/>
                </a:ln>
                <a:solidFill>
                  <a:srgbClr val="000000"/>
                </a:solidFill>
                <a:effectLst/>
                <a:uLnTx/>
                <a:uFillTx/>
                <a:latin typeface="Times" charset="0"/>
                <a:ea typeface="MS PGothic" pitchFamily="34" charset="-128"/>
                <a:cs typeface="+mn-cs"/>
              </a:rPr>
              <a:t> – the clinical records system used by local GPs. This means that upon admission A&amp;E need to contact the GP by phone to ascertain what medication a particular patient is on. Obviously, this is not often going to be possible, and therefore risks the provision of inappropriate or even harmful treatment that might be contraindicated by an alternative medication being prescribed</a:t>
            </a:r>
          </a:p>
          <a:p>
            <a:pPr marL="285750" marR="0" lvl="0" indent="-285750" algn="l" defTabSz="457200" rtl="0" eaLnBrk="1" fontAlgn="auto" latinLnBrk="0" hangingPunct="1">
              <a:lnSpc>
                <a:spcPct val="90000"/>
              </a:lnSpc>
              <a:spcBef>
                <a:spcPts val="1000"/>
              </a:spcBef>
              <a:spcAft>
                <a:spcPts val="0"/>
              </a:spcAft>
              <a:buClr>
                <a:srgbClr val="ACD433"/>
              </a:buClr>
              <a:buSzPct val="80000"/>
              <a:buFont typeface="Wingdings 3" charset="2"/>
              <a:buChar char=""/>
              <a:tabLst/>
              <a:defRPr/>
            </a:pPr>
            <a:endParaRPr kumimoji="0" lang="en-US" sz="1100" b="0" i="0" u="none" strike="noStrike" kern="1200" cap="none" spc="0" normalizeH="0" baseline="0" noProof="0" dirty="0">
              <a:ln>
                <a:noFill/>
              </a:ln>
              <a:solidFill>
                <a:prstClr val="white"/>
              </a:solidFill>
              <a:effectLst/>
              <a:uLnTx/>
              <a:uFillTx/>
              <a:latin typeface="Century Gothic" panose="020B0502020202020204"/>
              <a:ea typeface="MS PGothic" pitchFamily="34" charset="-128"/>
              <a:cs typeface="+mn-cs"/>
            </a:endParaRPr>
          </a:p>
          <a:p>
            <a:pPr marL="0" marR="0" lvl="0" indent="0" algn="l" defTabSz="457200" rtl="0" eaLnBrk="1" fontAlgn="auto" latinLnBrk="0" hangingPunct="1">
              <a:lnSpc>
                <a:spcPct val="90000"/>
              </a:lnSpc>
              <a:spcBef>
                <a:spcPts val="1000"/>
              </a:spcBef>
              <a:spcAft>
                <a:spcPts val="0"/>
              </a:spcAft>
              <a:buClr>
                <a:srgbClr val="ACD433"/>
              </a:buClr>
              <a:buSzPct val="80000"/>
              <a:buFont typeface="Wingdings 3" charset="2"/>
              <a:buChar char=""/>
              <a:tabLst/>
              <a:defRPr/>
            </a:pPr>
            <a:endParaRPr kumimoji="0" lang="en-US" sz="1100" b="0" i="0" u="none" strike="noStrike" kern="1200" cap="none" spc="0" normalizeH="0" baseline="0" noProof="0" dirty="0">
              <a:ln>
                <a:noFill/>
              </a:ln>
              <a:solidFill>
                <a:prstClr val="white"/>
              </a:solidFill>
              <a:effectLst/>
              <a:uLnTx/>
              <a:uFillTx/>
              <a:latin typeface="Century Gothic" panose="020B0502020202020204"/>
              <a:ea typeface="MS PGothic" pitchFamily="34" charset="-128"/>
              <a:cs typeface="+mn-cs"/>
            </a:endParaRPr>
          </a:p>
          <a:p>
            <a:pPr marL="285750" marR="0" lvl="0" indent="-285750" algn="l" defTabSz="457200" rtl="0" eaLnBrk="1" fontAlgn="auto" latinLnBrk="0" hangingPunct="1">
              <a:lnSpc>
                <a:spcPct val="90000"/>
              </a:lnSpc>
              <a:spcBef>
                <a:spcPts val="1000"/>
              </a:spcBef>
              <a:spcAft>
                <a:spcPts val="0"/>
              </a:spcAft>
              <a:buClr>
                <a:srgbClr val="ACD433"/>
              </a:buClr>
              <a:buSzPct val="80000"/>
              <a:buFont typeface="Wingdings 3" charset="2"/>
              <a:buChar char=""/>
              <a:tabLst/>
              <a:defRPr/>
            </a:pPr>
            <a:r>
              <a:rPr kumimoji="0" lang="en-US" sz="1100" b="0" i="0" u="none" strike="noStrike" kern="1200" cap="none" spc="0" normalizeH="0" baseline="0" noProof="0" dirty="0">
                <a:ln>
                  <a:noFill/>
                </a:ln>
                <a:solidFill>
                  <a:prstClr val="white"/>
                </a:solidFill>
                <a:effectLst/>
                <a:uLnTx/>
                <a:uFillTx/>
                <a:latin typeface="Century Gothic" panose="020B0502020202020204"/>
                <a:ea typeface="MS PGothic" pitchFamily="34" charset="-128"/>
                <a:cs typeface="+mn-cs"/>
              </a:rPr>
              <a:t>Practitioners had recorded Frank’s place of birth as either Iran or Iraq. This is a significant difference and whilst superficially unimportant, may reflect a potentially wider lack of professional curiosity on behalf of some agencies working with Frank</a:t>
            </a:r>
          </a:p>
          <a:p>
            <a:pPr marL="285750" marR="0" lvl="0" indent="-285750" algn="l" defTabSz="457200" rtl="0" eaLnBrk="1" fontAlgn="auto" latinLnBrk="0" hangingPunct="1">
              <a:lnSpc>
                <a:spcPct val="90000"/>
              </a:lnSpc>
              <a:spcBef>
                <a:spcPts val="1000"/>
              </a:spcBef>
              <a:spcAft>
                <a:spcPts val="0"/>
              </a:spcAft>
              <a:buClr>
                <a:srgbClr val="ACD433"/>
              </a:buClr>
              <a:buSzPct val="80000"/>
              <a:buFont typeface="Wingdings 3" charset="2"/>
              <a:buChar char=""/>
              <a:tabLst/>
              <a:defRPr/>
            </a:pPr>
            <a:endParaRPr kumimoji="0" lang="en-US" sz="1100" b="0" i="0" u="none" strike="noStrike" kern="1200" cap="none" spc="0" normalizeH="0" baseline="0" noProof="0" dirty="0">
              <a:ln>
                <a:noFill/>
              </a:ln>
              <a:solidFill>
                <a:prstClr val="white"/>
              </a:solidFill>
              <a:effectLst/>
              <a:uLnTx/>
              <a:uFillTx/>
              <a:latin typeface="Century Gothic" panose="020B0502020202020204"/>
              <a:ea typeface="MS PGothic" pitchFamily="34" charset="-128"/>
              <a:cs typeface="+mn-cs"/>
            </a:endParaRPr>
          </a:p>
          <a:p>
            <a:pPr marL="285750" marR="0" lvl="0" indent="-285750" algn="l" defTabSz="457200" rtl="0" eaLnBrk="1" fontAlgn="auto" latinLnBrk="0" hangingPunct="1">
              <a:lnSpc>
                <a:spcPct val="90000"/>
              </a:lnSpc>
              <a:spcBef>
                <a:spcPts val="1000"/>
              </a:spcBef>
              <a:spcAft>
                <a:spcPts val="0"/>
              </a:spcAft>
              <a:buClr>
                <a:srgbClr val="ACD433"/>
              </a:buClr>
              <a:buSzPct val="80000"/>
              <a:buFont typeface="Wingdings 3" charset="2"/>
              <a:buChar char=""/>
              <a:tabLst/>
              <a:defRPr/>
            </a:pPr>
            <a:r>
              <a:rPr kumimoji="0" lang="en-US" sz="1100" b="0" i="0" u="none" strike="noStrike" kern="1200" cap="none" spc="0" normalizeH="0" baseline="0" noProof="0" dirty="0">
                <a:ln>
                  <a:noFill/>
                </a:ln>
                <a:solidFill>
                  <a:prstClr val="white"/>
                </a:solidFill>
                <a:effectLst/>
                <a:uLnTx/>
                <a:uFillTx/>
                <a:latin typeface="Century Gothic" panose="020B0502020202020204"/>
                <a:ea typeface="MS PGothic" pitchFamily="34" charset="-128"/>
                <a:cs typeface="+mn-cs"/>
              </a:rPr>
              <a:t>There are various potential reasons why professionals did not show this curiosity, including resource limitations (professionals feeling that they had a limited professional scope; professionals feeling they did not have time to ask more than the ‘essential’ questions); </a:t>
            </a:r>
          </a:p>
          <a:p>
            <a:pPr marL="0" marR="0" lvl="0" indent="0" algn="l" defTabSz="914400" rtl="0" eaLnBrk="0" fontAlgn="base" latinLnBrk="0" hangingPunct="0">
              <a:lnSpc>
                <a:spcPct val="90000"/>
              </a:lnSpc>
              <a:spcBef>
                <a:spcPct val="30000"/>
              </a:spcBef>
              <a:spcAft>
                <a:spcPct val="0"/>
              </a:spcAft>
              <a:buClrTx/>
              <a:buSzTx/>
              <a:buFont typeface="Wingdings 3" charset="2"/>
              <a:buChar char=""/>
              <a:tabLst/>
              <a:defRPr/>
            </a:pPr>
            <a:endParaRPr kumimoji="0" lang="en-US" sz="1200" b="0" i="0" u="none" strike="noStrike" kern="1200" cap="none" spc="0" normalizeH="0" baseline="0" noProof="0" dirty="0">
              <a:ln>
                <a:noFill/>
              </a:ln>
              <a:solidFill>
                <a:srgbClr val="000000"/>
              </a:solidFill>
              <a:effectLst/>
              <a:uLnTx/>
              <a:uFillTx/>
              <a:latin typeface="Times" charset="0"/>
              <a:ea typeface="MS PGothic" pitchFamily="34"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Times" charset="0"/>
                <a:ea typeface="MS PGothic" pitchFamily="34" charset="-128"/>
                <a:cs typeface="+mn-cs"/>
              </a:rPr>
              <a:t>Fear of causing offence by asking;  lack of belief of the importance of understanding wider contextual issues; beliefs that such issues were already considered by other agencies; language issues; as well as, of course, the impact of having to deal with more immediate health and welfare concerns. Unfortunately, these sorts of observations about practice are not uncommon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Times" charset="0"/>
              <a:ea typeface="MS PGothic" pitchFamily="34"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Times" charset="0"/>
                <a:ea typeface="MS PGothic" pitchFamily="34" charset="-128"/>
                <a:cs typeface="+mn-cs"/>
              </a:rPr>
              <a:t>Missed opportunities for safeguarding concerns to be raised. When safeguarding concerns were raised, these were unfortunately relatively quickly closed, with one safeguarding referral noting that Frank did not appear to have any care or support needs</a:t>
            </a:r>
            <a:endParaRPr kumimoji="0" lang="en-GB" sz="1200" b="0" i="0" u="none" strike="noStrike" kern="1200" cap="none" spc="0" normalizeH="0" baseline="0" noProof="0" dirty="0">
              <a:ln>
                <a:noFill/>
              </a:ln>
              <a:solidFill>
                <a:srgbClr val="000000"/>
              </a:solidFill>
              <a:effectLst/>
              <a:uLnTx/>
              <a:uFillTx/>
              <a:latin typeface="Times" charset="0"/>
              <a:ea typeface="MS PGothic" pitchFamily="34"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Times" charset="0"/>
              <a:ea typeface="MS PGothic" pitchFamily="34" charset="-128"/>
              <a:cs typeface="+mn-cs"/>
            </a:endParaRPr>
          </a:p>
          <a:p>
            <a:pPr marL="0" marR="0" lvl="0" indent="0" algn="l" defTabSz="914400" rtl="0" eaLnBrk="0" fontAlgn="base" latinLnBrk="0" hangingPunct="0">
              <a:lnSpc>
                <a:spcPct val="90000"/>
              </a:lnSpc>
              <a:spcBef>
                <a:spcPct val="30000"/>
              </a:spcBef>
              <a:spcAft>
                <a:spcPct val="0"/>
              </a:spcAft>
              <a:buClrTx/>
              <a:buSzTx/>
              <a:buFont typeface="Wingdings 3" charset="2"/>
              <a:buChar char=""/>
              <a:tabLst/>
              <a:defRPr/>
            </a:pPr>
            <a:r>
              <a:rPr kumimoji="0" lang="en-US" sz="1200" b="0" i="0" u="none" strike="noStrike" kern="1200" cap="none" spc="0" normalizeH="0" baseline="0" noProof="0" dirty="0">
                <a:ln>
                  <a:noFill/>
                </a:ln>
                <a:solidFill>
                  <a:srgbClr val="000000"/>
                </a:solidFill>
                <a:effectLst/>
                <a:uLnTx/>
                <a:uFillTx/>
                <a:latin typeface="Times" charset="0"/>
                <a:ea typeface="MS PGothic" pitchFamily="34" charset="-128"/>
                <a:cs typeface="+mn-cs"/>
              </a:rPr>
              <a:t>Drug and alcohol service noted the presence of clear safeguarding issues – formulated along the lines of self-neglect, it did not make a formal safeguarding referral. The reasons for this are not documented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Times" charset="0"/>
              <a:ea typeface="MS PGothic" pitchFamily="34"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Times" charset="0"/>
                <a:ea typeface="MS PGothic" pitchFamily="34" charset="-128"/>
                <a:cs typeface="+mn-cs"/>
              </a:rPr>
              <a:t>Frank could have been offered an assessment under the Care Act and this may have led to identification of wider mental health needs and a need for formal referral</a:t>
            </a:r>
            <a:endParaRPr kumimoji="0" lang="en-US" sz="1200" b="0" i="0" u="none" strike="noStrike" kern="1200" cap="none" spc="0" normalizeH="0" baseline="0" noProof="0" dirty="0">
              <a:ln>
                <a:noFill/>
              </a:ln>
              <a:solidFill>
                <a:srgbClr val="FFFFFF"/>
              </a:solidFill>
              <a:effectLst/>
              <a:uLnTx/>
              <a:uFillTx/>
              <a:latin typeface="Times" charset="0"/>
              <a:ea typeface="MS PGothic" pitchFamily="34" charset="-128"/>
              <a:cs typeface="+mn-cs"/>
            </a:endParaRPr>
          </a:p>
          <a:p>
            <a:pPr marL="0" marR="0" lvl="0" indent="0" algn="l" defTabSz="914400" rtl="0" eaLnBrk="0" fontAlgn="base" latinLnBrk="0" hangingPunct="0">
              <a:lnSpc>
                <a:spcPct val="90000"/>
              </a:lnSpc>
              <a:spcBef>
                <a:spcPct val="30000"/>
              </a:spcBef>
              <a:spcAft>
                <a:spcPct val="0"/>
              </a:spcAft>
              <a:buClrTx/>
              <a:buSzTx/>
              <a:buFont typeface="Wingdings 3" charset="2"/>
              <a:buChar char=""/>
              <a:tabLst/>
              <a:defRPr/>
            </a:pPr>
            <a:r>
              <a:rPr kumimoji="0" lang="en-US" sz="1200" b="0" i="0" u="none" strike="noStrike" kern="1200" cap="none" spc="0" normalizeH="0" baseline="0" noProof="0" dirty="0">
                <a:ln>
                  <a:noFill/>
                </a:ln>
                <a:solidFill>
                  <a:srgbClr val="000000"/>
                </a:solidFill>
                <a:effectLst/>
                <a:uLnTx/>
                <a:uFillTx/>
                <a:latin typeface="Times" charset="0"/>
                <a:ea typeface="MS PGothic" pitchFamily="34" charset="-128"/>
                <a:cs typeface="+mn-cs"/>
              </a:rPr>
              <a:t>Frank was a frequent attender at A&amp;E and his </a:t>
            </a:r>
            <a:r>
              <a:rPr kumimoji="0" lang="en-US" sz="1200" b="0" i="0" u="none" strike="noStrike" kern="1200" cap="none" spc="0" normalizeH="0" baseline="0" noProof="0" dirty="0" err="1">
                <a:ln>
                  <a:noFill/>
                </a:ln>
                <a:solidFill>
                  <a:srgbClr val="000000"/>
                </a:solidFill>
                <a:effectLst/>
                <a:uLnTx/>
                <a:uFillTx/>
                <a:latin typeface="Times" charset="0"/>
                <a:ea typeface="MS PGothic" pitchFamily="34" charset="-128"/>
                <a:cs typeface="+mn-cs"/>
              </a:rPr>
              <a:t>behavioural</a:t>
            </a:r>
            <a:r>
              <a:rPr kumimoji="0" lang="en-US" sz="1200" b="0" i="0" u="none" strike="noStrike" kern="1200" cap="none" spc="0" normalizeH="0" baseline="0" noProof="0" dirty="0">
                <a:ln>
                  <a:noFill/>
                </a:ln>
                <a:solidFill>
                  <a:srgbClr val="000000"/>
                </a:solidFill>
                <a:effectLst/>
                <a:uLnTx/>
                <a:uFillTx/>
                <a:latin typeface="Times" charset="0"/>
                <a:ea typeface="MS PGothic" pitchFamily="34" charset="-128"/>
                <a:cs typeface="+mn-cs"/>
              </a:rPr>
              <a:t> presentation made it difficult for staff to work effectively with him. It is likely, however, that his </a:t>
            </a:r>
            <a:r>
              <a:rPr kumimoji="0" lang="en-US" sz="1200" b="0" i="0" u="none" strike="noStrike" kern="1200" cap="none" spc="0" normalizeH="0" baseline="0" noProof="0" dirty="0" err="1">
                <a:ln>
                  <a:noFill/>
                </a:ln>
                <a:solidFill>
                  <a:srgbClr val="000000"/>
                </a:solidFill>
                <a:effectLst/>
                <a:uLnTx/>
                <a:uFillTx/>
                <a:latin typeface="Times" charset="0"/>
                <a:ea typeface="MS PGothic" pitchFamily="34" charset="-128"/>
                <a:cs typeface="+mn-cs"/>
              </a:rPr>
              <a:t>behavioural</a:t>
            </a:r>
            <a:r>
              <a:rPr kumimoji="0" lang="en-US" sz="1200" b="0" i="0" u="none" strike="noStrike" kern="1200" cap="none" spc="0" normalizeH="0" baseline="0" noProof="0" dirty="0">
                <a:ln>
                  <a:noFill/>
                </a:ln>
                <a:solidFill>
                  <a:srgbClr val="000000"/>
                </a:solidFill>
                <a:effectLst/>
                <a:uLnTx/>
                <a:uFillTx/>
                <a:latin typeface="Times" charset="0"/>
                <a:ea typeface="MS PGothic" pitchFamily="34" charset="-128"/>
                <a:cs typeface="+mn-cs"/>
              </a:rPr>
              <a:t> presentation was related to his underlying PTSD and heightened anxiety within these situations</a:t>
            </a:r>
          </a:p>
          <a:p>
            <a:endParaRPr lang="en-GB" dirty="0"/>
          </a:p>
        </p:txBody>
      </p:sp>
      <p:sp>
        <p:nvSpPr>
          <p:cNvPr id="4" name="Slide Number Placeholder 3"/>
          <p:cNvSpPr>
            <a:spLocks noGrp="1"/>
          </p:cNvSpPr>
          <p:nvPr>
            <p:ph type="sldNum" sz="quarter" idx="5"/>
          </p:nvPr>
        </p:nvSpPr>
        <p:spPr/>
        <p:txBody>
          <a:bodyPr/>
          <a:lstStyle/>
          <a:p>
            <a:pPr>
              <a:defRPr/>
            </a:pPr>
            <a:fld id="{86DD214E-EFA1-4449-A914-56417C3A9286}" type="slidenum">
              <a:rPr lang="en-US" smtClean="0"/>
              <a:pPr>
                <a:defRPr/>
              </a:pPr>
              <a:t>6</a:t>
            </a:fld>
            <a:endParaRPr lang="en-US"/>
          </a:p>
        </p:txBody>
      </p:sp>
    </p:spTree>
    <p:extLst>
      <p:ext uri="{BB962C8B-B14F-4D97-AF65-F5344CB8AC3E}">
        <p14:creationId xmlns:p14="http://schemas.microsoft.com/office/powerpoint/2010/main" val="28802470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682560"/>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ctrTitle" hasCustomPrompt="1"/>
          </p:nvPr>
        </p:nvSpPr>
        <p:spPr>
          <a:xfrm>
            <a:off x="467544" y="1752600"/>
            <a:ext cx="8208144" cy="1388368"/>
          </a:xfrm>
          <a:prstGeom prst="rect">
            <a:avLst/>
          </a:prstGeom>
        </p:spPr>
        <p:txBody>
          <a:bodyPr/>
          <a:lstStyle>
            <a:lvl1pPr>
              <a:defRPr sz="4400" b="1" baseline="0">
                <a:solidFill>
                  <a:schemeClr val="tx1"/>
                </a:solidFill>
                <a:latin typeface="Arial Bold" panose="020B0704020202020204" pitchFamily="34" charset="0"/>
                <a:cs typeface="Arial Bold" panose="020B0704020202020204" pitchFamily="34" charset="0"/>
              </a:defRPr>
            </a:lvl1pPr>
          </a:lstStyle>
          <a:p>
            <a:pPr lvl="0"/>
            <a:r>
              <a:rPr lang="en-US" noProof="0" dirty="0"/>
              <a:t>Click to add title</a:t>
            </a:r>
          </a:p>
        </p:txBody>
      </p:sp>
      <p:sp>
        <p:nvSpPr>
          <p:cNvPr id="7172" name="Rectangle 4"/>
          <p:cNvSpPr>
            <a:spLocks noGrp="1" noChangeArrowheads="1"/>
          </p:cNvSpPr>
          <p:nvPr>
            <p:ph type="subTitle" idx="1" hasCustomPrompt="1"/>
          </p:nvPr>
        </p:nvSpPr>
        <p:spPr>
          <a:xfrm>
            <a:off x="467544" y="1303784"/>
            <a:ext cx="8208144" cy="448816"/>
          </a:xfrm>
          <a:prstGeom prst="rect">
            <a:avLst/>
          </a:prstGeom>
        </p:spPr>
        <p:txBody>
          <a:bodyPr/>
          <a:lstStyle>
            <a:lvl1pPr marL="0" indent="0">
              <a:buFontTx/>
              <a:buNone/>
              <a:defRPr sz="2000" b="0">
                <a:solidFill>
                  <a:schemeClr val="tx1"/>
                </a:solidFill>
                <a:latin typeface="+mn-lt"/>
                <a:cs typeface="Arial Bold" panose="020B0704020202020204" pitchFamily="34" charset="0"/>
              </a:defRPr>
            </a:lvl1pPr>
          </a:lstStyle>
          <a:p>
            <a:pPr lvl="0"/>
            <a:r>
              <a:rPr lang="en-US" noProof="0" dirty="0"/>
              <a:t>Click to add Service / Team</a:t>
            </a:r>
          </a:p>
        </p:txBody>
      </p:sp>
      <p:sp>
        <p:nvSpPr>
          <p:cNvPr id="7" name="Text Placeholder 6"/>
          <p:cNvSpPr>
            <a:spLocks noGrp="1"/>
          </p:cNvSpPr>
          <p:nvPr>
            <p:ph type="body" sz="quarter" idx="11" hasCustomPrompt="1"/>
          </p:nvPr>
        </p:nvSpPr>
        <p:spPr>
          <a:xfrm>
            <a:off x="467544" y="3593070"/>
            <a:ext cx="8208144" cy="1708138"/>
          </a:xfrm>
          <a:prstGeom prst="rect">
            <a:avLst/>
          </a:prstGeom>
        </p:spPr>
        <p:txBody>
          <a:bodyPr/>
          <a:lstStyle>
            <a:lvl1pPr marL="0" indent="0">
              <a:buNone/>
              <a:defRPr sz="1800" baseline="0">
                <a:solidFill>
                  <a:schemeClr val="tx1"/>
                </a:solidFill>
              </a:defRPr>
            </a:lvl1pPr>
          </a:lstStyle>
          <a:p>
            <a:pPr lvl="0"/>
            <a:r>
              <a:rPr lang="en-GB" dirty="0"/>
              <a:t>You can change a slide’s background colour, but always remember to consider accessibility!</a:t>
            </a:r>
          </a:p>
        </p:txBody>
      </p:sp>
      <p:pic>
        <p:nvPicPr>
          <p:cNvPr id="8" name="Picture 7" descr="ECC_Primary_Logo_Whit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24328" y="5949280"/>
            <a:ext cx="1169369" cy="568882"/>
          </a:xfrm>
          <a:prstGeom prst="rect">
            <a:avLst/>
          </a:prstGeom>
        </p:spPr>
      </p:pic>
    </p:spTree>
    <p:extLst>
      <p:ext uri="{BB962C8B-B14F-4D97-AF65-F5344CB8AC3E}">
        <p14:creationId xmlns:p14="http://schemas.microsoft.com/office/powerpoint/2010/main" val="1274250663"/>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ontent and bullets">
    <p:bg>
      <p:bgRef idx="1001">
        <a:schemeClr val="bg1"/>
      </p:bgRef>
    </p:bg>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467544" y="1268189"/>
            <a:ext cx="8207375" cy="1224632"/>
          </a:xfrm>
          <a:prstGeom prst="rect">
            <a:avLst/>
          </a:prstGeom>
        </p:spPr>
        <p:txBody>
          <a:bodyPr/>
          <a:lstStyle>
            <a:lvl1pPr marL="0" indent="0">
              <a:buNone/>
              <a:defRPr sz="1800" baseline="0"/>
            </a:lvl1pPr>
          </a:lstStyle>
          <a:p>
            <a:pPr lvl="0"/>
            <a:r>
              <a:rPr lang="en-US" dirty="0"/>
              <a:t>Always use at least size 18 font </a:t>
            </a:r>
          </a:p>
        </p:txBody>
      </p:sp>
      <p:sp>
        <p:nvSpPr>
          <p:cNvPr id="21" name="Title 20"/>
          <p:cNvSpPr>
            <a:spLocks noGrp="1"/>
          </p:cNvSpPr>
          <p:nvPr>
            <p:ph type="title"/>
          </p:nvPr>
        </p:nvSpPr>
        <p:spPr>
          <a:xfrm>
            <a:off x="468313" y="404664"/>
            <a:ext cx="8222679" cy="648072"/>
          </a:xfrm>
          <a:prstGeom prst="rect">
            <a:avLst/>
          </a:prstGeom>
        </p:spPr>
        <p:txBody>
          <a:bodyPr/>
          <a:lstStyle>
            <a:lvl1pPr>
              <a:defRPr sz="3200" b="1">
                <a:solidFill>
                  <a:schemeClr val="tx1"/>
                </a:solidFill>
              </a:defRPr>
            </a:lvl1pPr>
          </a:lstStyle>
          <a:p>
            <a:r>
              <a:rPr lang="en-US"/>
              <a:t>Click to edit Master title style</a:t>
            </a:r>
            <a:endParaRPr lang="en-GB" dirty="0"/>
          </a:p>
        </p:txBody>
      </p:sp>
      <p:sp>
        <p:nvSpPr>
          <p:cNvPr id="3" name="Content Placeholder 2"/>
          <p:cNvSpPr>
            <a:spLocks noGrp="1"/>
          </p:cNvSpPr>
          <p:nvPr>
            <p:ph sz="quarter" idx="13" hasCustomPrompt="1"/>
          </p:nvPr>
        </p:nvSpPr>
        <p:spPr>
          <a:xfrm>
            <a:off x="467544" y="2708274"/>
            <a:ext cx="8223448" cy="3815752"/>
          </a:xfrm>
          <a:prstGeom prst="rect">
            <a:avLst/>
          </a:prstGeom>
        </p:spPr>
        <p:txBody>
          <a:bodyPr/>
          <a:lstStyle>
            <a:lvl1pPr>
              <a:defRPr sz="1800" b="1">
                <a:solidFill>
                  <a:schemeClr val="tx1"/>
                </a:solidFill>
              </a:defRPr>
            </a:lvl1pPr>
            <a:lvl2pPr>
              <a:defRPr sz="1700" b="1">
                <a:solidFill>
                  <a:schemeClr val="tx2"/>
                </a:solidFill>
              </a:defRPr>
            </a:lvl2pPr>
            <a:lvl3pPr>
              <a:defRPr sz="1700" b="1">
                <a:solidFill>
                  <a:schemeClr val="tx2"/>
                </a:solidFill>
              </a:defRPr>
            </a:lvl3pPr>
            <a:lvl4pPr>
              <a:defRPr sz="1700" b="1">
                <a:solidFill>
                  <a:schemeClr val="tx2"/>
                </a:solidFill>
              </a:defRPr>
            </a:lvl4pPr>
            <a:lvl5pPr>
              <a:defRPr sz="1700" b="1">
                <a:solidFill>
                  <a:schemeClr val="tx2"/>
                </a:solidFill>
              </a:defRPr>
            </a:lvl5pPr>
          </a:lstStyle>
          <a:p>
            <a:pPr lvl="0"/>
            <a:r>
              <a:rPr lang="en-US" dirty="0"/>
              <a:t>Always use at least size 18 font </a:t>
            </a:r>
          </a:p>
        </p:txBody>
      </p:sp>
    </p:spTree>
    <p:extLst>
      <p:ext uri="{BB962C8B-B14F-4D97-AF65-F5344CB8AC3E}">
        <p14:creationId xmlns:p14="http://schemas.microsoft.com/office/powerpoint/2010/main" val="809068003"/>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xmlns="">
        <p15:guide id="1" orient="horz" pos="799" userDrawn="1">
          <p15:clr>
            <a:srgbClr val="FBAE40"/>
          </p15:clr>
        </p15:guide>
        <p15:guide id="2" pos="2880" userDrawn="1">
          <p15:clr>
            <a:srgbClr val="FBAE40"/>
          </p15:clr>
        </p15:guide>
        <p15:guide id="3" orient="horz" pos="170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wo content">
    <p:bg>
      <p:bgRef idx="1001">
        <a:schemeClr val="bg1"/>
      </p:bgRef>
    </p:bg>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467544" y="1268413"/>
            <a:ext cx="3958208" cy="5256931"/>
          </a:xfrm>
          <a:prstGeom prst="rect">
            <a:avLst/>
          </a:prstGeom>
        </p:spPr>
        <p:txBody>
          <a:bodyPr/>
          <a:lstStyle>
            <a:lvl1pPr marL="285750" indent="-285750">
              <a:buFont typeface="Arial" panose="020B0604020202020204" pitchFamily="34" charset="0"/>
              <a:buChar char="•"/>
              <a:defRPr sz="1800"/>
            </a:lvl1pPr>
          </a:lstStyle>
          <a:p>
            <a:pPr lvl="0"/>
            <a:r>
              <a:rPr lang="en-US" dirty="0"/>
              <a:t>Always use at least size 18 font </a:t>
            </a:r>
          </a:p>
        </p:txBody>
      </p:sp>
      <p:sp>
        <p:nvSpPr>
          <p:cNvPr id="21" name="Title 20"/>
          <p:cNvSpPr>
            <a:spLocks noGrp="1"/>
          </p:cNvSpPr>
          <p:nvPr>
            <p:ph type="title"/>
          </p:nvPr>
        </p:nvSpPr>
        <p:spPr>
          <a:xfrm>
            <a:off x="467544" y="404664"/>
            <a:ext cx="8206680" cy="648072"/>
          </a:xfrm>
          <a:prstGeom prst="rect">
            <a:avLst/>
          </a:prstGeom>
        </p:spPr>
        <p:txBody>
          <a:bodyPr/>
          <a:lstStyle>
            <a:lvl1pPr>
              <a:defRPr sz="3200" b="1">
                <a:solidFill>
                  <a:schemeClr val="tx1"/>
                </a:solidFill>
              </a:defRPr>
            </a:lvl1pPr>
          </a:lstStyle>
          <a:p>
            <a:r>
              <a:rPr lang="en-US"/>
              <a:t>Click to edit Master title style</a:t>
            </a:r>
            <a:endParaRPr lang="en-GB" dirty="0"/>
          </a:p>
        </p:txBody>
      </p:sp>
      <p:sp>
        <p:nvSpPr>
          <p:cNvPr id="9" name="Content Placeholder 17"/>
          <p:cNvSpPr>
            <a:spLocks noGrp="1"/>
          </p:cNvSpPr>
          <p:nvPr>
            <p:ph sz="quarter" idx="13" hasCustomPrompt="1"/>
          </p:nvPr>
        </p:nvSpPr>
        <p:spPr>
          <a:xfrm>
            <a:off x="4716016" y="1268413"/>
            <a:ext cx="3958208" cy="5256931"/>
          </a:xfrm>
          <a:prstGeom prst="rect">
            <a:avLst/>
          </a:prstGeom>
        </p:spPr>
        <p:txBody>
          <a:bodyPr/>
          <a:lstStyle>
            <a:lvl1pPr marL="285750" indent="-285750">
              <a:buFont typeface="Arial" panose="020B0604020202020204" pitchFamily="34" charset="0"/>
              <a:buChar char="•"/>
              <a:defRPr sz="1800"/>
            </a:lvl1pPr>
          </a:lstStyle>
          <a:p>
            <a:pPr lvl="0"/>
            <a:r>
              <a:rPr lang="en-US" dirty="0"/>
              <a:t>Always use at least size 18 font </a:t>
            </a:r>
          </a:p>
        </p:txBody>
      </p:sp>
    </p:spTree>
    <p:extLst>
      <p:ext uri="{BB962C8B-B14F-4D97-AF65-F5344CB8AC3E}">
        <p14:creationId xmlns:p14="http://schemas.microsoft.com/office/powerpoint/2010/main" val="2818496912"/>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xmlns="">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467544" y="1268413"/>
            <a:ext cx="8208144" cy="5256931"/>
          </a:xfrm>
          <a:prstGeom prst="rect">
            <a:avLst/>
          </a:prstGeom>
        </p:spPr>
        <p:txBody>
          <a:bodyPr/>
          <a:lstStyle>
            <a:lvl1pPr marL="285750" indent="-285750">
              <a:buFont typeface="Arial" panose="020B0604020202020204" pitchFamily="34" charset="0"/>
              <a:buChar char="•"/>
              <a:defRPr sz="1800"/>
            </a:lvl1pPr>
          </a:lstStyle>
          <a:p>
            <a:pPr lvl="0"/>
            <a:r>
              <a:rPr lang="en-US" dirty="0"/>
              <a:t>Always use at least size 18 font</a:t>
            </a:r>
          </a:p>
        </p:txBody>
      </p:sp>
      <p:sp>
        <p:nvSpPr>
          <p:cNvPr id="21" name="Title 20"/>
          <p:cNvSpPr>
            <a:spLocks noGrp="1"/>
          </p:cNvSpPr>
          <p:nvPr>
            <p:ph type="title"/>
          </p:nvPr>
        </p:nvSpPr>
        <p:spPr>
          <a:xfrm>
            <a:off x="467544" y="404664"/>
            <a:ext cx="8208144" cy="648072"/>
          </a:xfrm>
          <a:prstGeom prst="rect">
            <a:avLst/>
          </a:prstGeom>
        </p:spPr>
        <p:txBody>
          <a:bodyPr/>
          <a:lstStyle>
            <a:lvl1pPr>
              <a:defRPr sz="3200" b="1">
                <a:solidFill>
                  <a:schemeClr val="tx1"/>
                </a:solidFill>
              </a:defRPr>
            </a:lvl1pPr>
          </a:lstStyle>
          <a:p>
            <a:r>
              <a:rPr lang="en-US"/>
              <a:t>Click to edit Master title style</a:t>
            </a:r>
            <a:endParaRPr lang="en-GB" dirty="0"/>
          </a:p>
        </p:txBody>
      </p:sp>
    </p:spTree>
    <p:extLst>
      <p:ext uri="{BB962C8B-B14F-4D97-AF65-F5344CB8AC3E}">
        <p14:creationId xmlns:p14="http://schemas.microsoft.com/office/powerpoint/2010/main" val="3339307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pyright Slide">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467544" y="1268413"/>
            <a:ext cx="8208144" cy="5256931"/>
          </a:xfrm>
          <a:prstGeom prst="rect">
            <a:avLst/>
          </a:prstGeom>
        </p:spPr>
        <p:txBody>
          <a:bodyPr/>
          <a:lstStyle>
            <a:lvl1pPr marL="285750" indent="-285750">
              <a:buFont typeface="Arial" panose="020B0604020202020204" pitchFamily="34" charset="0"/>
              <a:buChar char="•"/>
              <a:defRPr sz="1800"/>
            </a:lvl1pPr>
          </a:lstStyle>
          <a:p>
            <a:pPr lvl="0"/>
            <a:r>
              <a:rPr lang="en-US" dirty="0"/>
              <a:t>Always use at least size 18 font</a:t>
            </a:r>
          </a:p>
        </p:txBody>
      </p:sp>
      <p:sp>
        <p:nvSpPr>
          <p:cNvPr id="21" name="Title 20"/>
          <p:cNvSpPr>
            <a:spLocks noGrp="1"/>
          </p:cNvSpPr>
          <p:nvPr>
            <p:ph type="title"/>
          </p:nvPr>
        </p:nvSpPr>
        <p:spPr>
          <a:xfrm>
            <a:off x="467544" y="404664"/>
            <a:ext cx="8208144" cy="648072"/>
          </a:xfrm>
          <a:prstGeom prst="rect">
            <a:avLst/>
          </a:prstGeom>
        </p:spPr>
        <p:txBody>
          <a:bodyPr/>
          <a:lstStyle>
            <a:lvl1pPr>
              <a:defRPr sz="3200" b="1">
                <a:solidFill>
                  <a:schemeClr val="tx1"/>
                </a:solidFill>
              </a:defRPr>
            </a:lvl1pPr>
          </a:lstStyle>
          <a:p>
            <a:r>
              <a:rPr lang="en-US"/>
              <a:t>Click to edit Master title style</a:t>
            </a:r>
            <a:endParaRPr lang="en-GB" dirty="0"/>
          </a:p>
        </p:txBody>
      </p:sp>
      <p:sp>
        <p:nvSpPr>
          <p:cNvPr id="4" name="TextBox 3"/>
          <p:cNvSpPr txBox="1"/>
          <p:nvPr userDrawn="1"/>
        </p:nvSpPr>
        <p:spPr>
          <a:xfrm>
            <a:off x="7524328" y="6597352"/>
            <a:ext cx="1296144" cy="216024"/>
          </a:xfrm>
          <a:prstGeom prst="rect">
            <a:avLst/>
          </a:prstGeom>
          <a:noFill/>
        </p:spPr>
        <p:txBody>
          <a:bodyPr wrap="square" rtlCol="0">
            <a:spAutoFit/>
          </a:bodyPr>
          <a:lstStyle/>
          <a:p>
            <a:r>
              <a:rPr lang="en-US" sz="800" dirty="0">
                <a:latin typeface="+mn-lt"/>
              </a:rPr>
              <a:t>© Essex County Council</a:t>
            </a:r>
          </a:p>
        </p:txBody>
      </p:sp>
    </p:spTree>
    <p:extLst>
      <p:ext uri="{BB962C8B-B14F-4D97-AF65-F5344CB8AC3E}">
        <p14:creationId xmlns:p14="http://schemas.microsoft.com/office/powerpoint/2010/main" val="3951008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Black Logo">
    <p:bg>
      <p:bgPr>
        <a:solidFill>
          <a:schemeClr val="tx1"/>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ctrTitle" hasCustomPrompt="1"/>
          </p:nvPr>
        </p:nvSpPr>
        <p:spPr>
          <a:xfrm>
            <a:off x="467544" y="1752600"/>
            <a:ext cx="8208144" cy="1388368"/>
          </a:xfrm>
          <a:prstGeom prst="rect">
            <a:avLst/>
          </a:prstGeom>
        </p:spPr>
        <p:txBody>
          <a:bodyPr/>
          <a:lstStyle>
            <a:lvl1pPr>
              <a:defRPr sz="4400" b="1" baseline="0">
                <a:solidFill>
                  <a:schemeClr val="bg1"/>
                </a:solidFill>
                <a:latin typeface="Arial Bold" panose="020B0704020202020204" pitchFamily="34" charset="0"/>
                <a:cs typeface="Arial Bold" panose="020B0704020202020204" pitchFamily="34" charset="0"/>
              </a:defRPr>
            </a:lvl1pPr>
          </a:lstStyle>
          <a:p>
            <a:pPr lvl="0"/>
            <a:r>
              <a:rPr lang="en-US" noProof="0" dirty="0"/>
              <a:t>Click to add title</a:t>
            </a:r>
          </a:p>
        </p:txBody>
      </p:sp>
      <p:sp>
        <p:nvSpPr>
          <p:cNvPr id="7172" name="Rectangle 4"/>
          <p:cNvSpPr>
            <a:spLocks noGrp="1" noChangeArrowheads="1"/>
          </p:cNvSpPr>
          <p:nvPr>
            <p:ph type="subTitle" idx="1" hasCustomPrompt="1"/>
          </p:nvPr>
        </p:nvSpPr>
        <p:spPr>
          <a:xfrm>
            <a:off x="467544" y="1303784"/>
            <a:ext cx="8208144" cy="448816"/>
          </a:xfrm>
          <a:prstGeom prst="rect">
            <a:avLst/>
          </a:prstGeom>
        </p:spPr>
        <p:txBody>
          <a:bodyPr/>
          <a:lstStyle>
            <a:lvl1pPr marL="0" indent="0">
              <a:buFontTx/>
              <a:buNone/>
              <a:defRPr sz="2000" b="0">
                <a:solidFill>
                  <a:schemeClr val="bg1"/>
                </a:solidFill>
                <a:latin typeface="+mn-lt"/>
                <a:cs typeface="Arial Bold" panose="020B0704020202020204" pitchFamily="34" charset="0"/>
              </a:defRPr>
            </a:lvl1pPr>
          </a:lstStyle>
          <a:p>
            <a:pPr lvl="0"/>
            <a:r>
              <a:rPr lang="en-US" noProof="0" dirty="0"/>
              <a:t>Click to add Service / Team</a:t>
            </a:r>
          </a:p>
        </p:txBody>
      </p:sp>
      <p:sp>
        <p:nvSpPr>
          <p:cNvPr id="7" name="Text Placeholder 6"/>
          <p:cNvSpPr>
            <a:spLocks noGrp="1"/>
          </p:cNvSpPr>
          <p:nvPr>
            <p:ph type="body" sz="quarter" idx="11" hasCustomPrompt="1"/>
          </p:nvPr>
        </p:nvSpPr>
        <p:spPr>
          <a:xfrm>
            <a:off x="467544" y="3593070"/>
            <a:ext cx="8208144" cy="1708138"/>
          </a:xfrm>
          <a:prstGeom prst="rect">
            <a:avLst/>
          </a:prstGeom>
        </p:spPr>
        <p:txBody>
          <a:bodyPr/>
          <a:lstStyle>
            <a:lvl1pPr marL="0" indent="0">
              <a:buNone/>
              <a:defRPr sz="1800" baseline="0">
                <a:solidFill>
                  <a:schemeClr val="bg1"/>
                </a:solidFill>
              </a:defRPr>
            </a:lvl1pPr>
          </a:lstStyle>
          <a:p>
            <a:pPr lvl="0"/>
            <a:r>
              <a:rPr lang="en-GB" dirty="0"/>
              <a:t>You can change a slides background colour, </a:t>
            </a:r>
            <a:br>
              <a:rPr lang="en-GB" dirty="0"/>
            </a:br>
            <a:r>
              <a:rPr lang="en-GB" dirty="0"/>
              <a:t>but always remember to consider accessibility!</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24328" y="5949280"/>
            <a:ext cx="1169368" cy="568882"/>
          </a:xfrm>
          <a:prstGeom prst="rect">
            <a:avLst/>
          </a:prstGeom>
        </p:spPr>
      </p:pic>
    </p:spTree>
    <p:extLst>
      <p:ext uri="{BB962C8B-B14F-4D97-AF65-F5344CB8AC3E}">
        <p14:creationId xmlns:p14="http://schemas.microsoft.com/office/powerpoint/2010/main" val="3836013202"/>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Red Logo">
    <p:bg>
      <p:bgRef idx="1001">
        <a:schemeClr val="bg1"/>
      </p:bgRef>
    </p:bg>
    <p:spTree>
      <p:nvGrpSpPr>
        <p:cNvPr id="1" name=""/>
        <p:cNvGrpSpPr/>
        <p:nvPr/>
      </p:nvGrpSpPr>
      <p:grpSpPr>
        <a:xfrm>
          <a:off x="0" y="0"/>
          <a:ext cx="0" cy="0"/>
          <a:chOff x="0" y="0"/>
          <a:chExt cx="0" cy="0"/>
        </a:xfrm>
      </p:grpSpPr>
      <p:sp>
        <p:nvSpPr>
          <p:cNvPr id="7171" name="Rectangle 3"/>
          <p:cNvSpPr>
            <a:spLocks noGrp="1" noChangeArrowheads="1"/>
          </p:cNvSpPr>
          <p:nvPr>
            <p:ph type="ctrTitle" hasCustomPrompt="1"/>
          </p:nvPr>
        </p:nvSpPr>
        <p:spPr>
          <a:xfrm>
            <a:off x="467544" y="1752600"/>
            <a:ext cx="8208144" cy="1388368"/>
          </a:xfrm>
          <a:prstGeom prst="rect">
            <a:avLst/>
          </a:prstGeom>
        </p:spPr>
        <p:txBody>
          <a:bodyPr/>
          <a:lstStyle>
            <a:lvl1pPr>
              <a:defRPr sz="4400" b="1" baseline="0">
                <a:solidFill>
                  <a:schemeClr val="tx1"/>
                </a:solidFill>
                <a:latin typeface="Arial Bold" panose="020B0704020202020204" pitchFamily="34" charset="0"/>
                <a:cs typeface="Arial Bold" panose="020B0704020202020204" pitchFamily="34" charset="0"/>
              </a:defRPr>
            </a:lvl1pPr>
          </a:lstStyle>
          <a:p>
            <a:pPr lvl="0"/>
            <a:r>
              <a:rPr lang="en-US" noProof="0" dirty="0"/>
              <a:t>Click to add title</a:t>
            </a:r>
          </a:p>
        </p:txBody>
      </p:sp>
      <p:sp>
        <p:nvSpPr>
          <p:cNvPr id="7172" name="Rectangle 4"/>
          <p:cNvSpPr>
            <a:spLocks noGrp="1" noChangeArrowheads="1"/>
          </p:cNvSpPr>
          <p:nvPr>
            <p:ph type="subTitle" idx="1" hasCustomPrompt="1"/>
          </p:nvPr>
        </p:nvSpPr>
        <p:spPr>
          <a:xfrm>
            <a:off x="467544" y="1303784"/>
            <a:ext cx="8208144" cy="448816"/>
          </a:xfrm>
          <a:prstGeom prst="rect">
            <a:avLst/>
          </a:prstGeom>
        </p:spPr>
        <p:txBody>
          <a:bodyPr/>
          <a:lstStyle>
            <a:lvl1pPr marL="0" indent="0">
              <a:buFontTx/>
              <a:buNone/>
              <a:defRPr sz="2000" b="0">
                <a:solidFill>
                  <a:schemeClr val="tx1"/>
                </a:solidFill>
                <a:latin typeface="+mn-lt"/>
                <a:cs typeface="Arial Bold" panose="020B0704020202020204" pitchFamily="34" charset="0"/>
              </a:defRPr>
            </a:lvl1pPr>
          </a:lstStyle>
          <a:p>
            <a:pPr lvl="0"/>
            <a:r>
              <a:rPr lang="en-US" noProof="0" dirty="0"/>
              <a:t>Click to add Service / Team</a:t>
            </a:r>
          </a:p>
        </p:txBody>
      </p:sp>
      <p:sp>
        <p:nvSpPr>
          <p:cNvPr id="7" name="Text Placeholder 6"/>
          <p:cNvSpPr>
            <a:spLocks noGrp="1"/>
          </p:cNvSpPr>
          <p:nvPr>
            <p:ph type="body" sz="quarter" idx="11" hasCustomPrompt="1"/>
          </p:nvPr>
        </p:nvSpPr>
        <p:spPr>
          <a:xfrm>
            <a:off x="467544" y="3593070"/>
            <a:ext cx="8208144" cy="1708138"/>
          </a:xfrm>
          <a:prstGeom prst="rect">
            <a:avLst/>
          </a:prstGeom>
        </p:spPr>
        <p:txBody>
          <a:bodyPr/>
          <a:lstStyle>
            <a:lvl1pPr marL="0" indent="0">
              <a:buNone/>
              <a:defRPr sz="1800" baseline="0">
                <a:solidFill>
                  <a:schemeClr val="tx1"/>
                </a:solidFill>
              </a:defRPr>
            </a:lvl1pPr>
          </a:lstStyle>
          <a:p>
            <a:pPr lvl="0"/>
            <a:r>
              <a:rPr lang="en-GB" dirty="0"/>
              <a:t>You can change a slides background colour, </a:t>
            </a:r>
            <a:br>
              <a:rPr lang="en-GB" dirty="0"/>
            </a:br>
            <a:r>
              <a:rPr lang="en-GB" dirty="0"/>
              <a:t>but always remember to consider accessibility!</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24328" y="5947334"/>
            <a:ext cx="1169368" cy="568881"/>
          </a:xfrm>
          <a:prstGeom prst="rect">
            <a:avLst/>
          </a:prstGeom>
        </p:spPr>
      </p:pic>
    </p:spTree>
    <p:extLst>
      <p:ext uri="{BB962C8B-B14F-4D97-AF65-F5344CB8AC3E}">
        <p14:creationId xmlns:p14="http://schemas.microsoft.com/office/powerpoint/2010/main" val="3360937091"/>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225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6" r:id="rId1"/>
    <p:sldLayoutId id="2147483675" r:id="rId2"/>
    <p:sldLayoutId id="2147483689" r:id="rId3"/>
    <p:sldLayoutId id="2147483687" r:id="rId4"/>
    <p:sldLayoutId id="2147483695" r:id="rId5"/>
    <p:sldLayoutId id="2147483693" r:id="rId6"/>
    <p:sldLayoutId id="2147483692" r:id="rId7"/>
    <p:sldLayoutId id="2147483696" r:id="rId8"/>
  </p:sldLayoutIdLst>
  <p:hf sldNum="0" hdr="0" ftr="0" dt="0"/>
  <p:txStyles>
    <p:titleStyle>
      <a:lvl1pPr algn="l" rtl="0" eaLnBrk="1" fontAlgn="base" hangingPunct="1">
        <a:spcBef>
          <a:spcPct val="0"/>
        </a:spcBef>
        <a:spcAft>
          <a:spcPct val="0"/>
        </a:spcAft>
        <a:defRPr sz="3500">
          <a:solidFill>
            <a:schemeClr val="tx1"/>
          </a:solidFill>
          <a:latin typeface="+mj-lt"/>
          <a:ea typeface="MS PGothic" pitchFamily="34" charset="-128"/>
          <a:cs typeface="+mj-cs"/>
        </a:defRPr>
      </a:lvl1pPr>
      <a:lvl2pPr algn="l" rtl="0" eaLnBrk="1" fontAlgn="base" hangingPunct="1">
        <a:spcBef>
          <a:spcPct val="0"/>
        </a:spcBef>
        <a:spcAft>
          <a:spcPct val="0"/>
        </a:spcAft>
        <a:defRPr sz="3500">
          <a:solidFill>
            <a:schemeClr val="tx1"/>
          </a:solidFill>
          <a:latin typeface="Arial" charset="0"/>
          <a:ea typeface="MS PGothic" pitchFamily="34" charset="-128"/>
        </a:defRPr>
      </a:lvl2pPr>
      <a:lvl3pPr algn="l" rtl="0" eaLnBrk="1" fontAlgn="base" hangingPunct="1">
        <a:spcBef>
          <a:spcPct val="0"/>
        </a:spcBef>
        <a:spcAft>
          <a:spcPct val="0"/>
        </a:spcAft>
        <a:defRPr sz="3500">
          <a:solidFill>
            <a:schemeClr val="tx1"/>
          </a:solidFill>
          <a:latin typeface="Arial" charset="0"/>
          <a:ea typeface="MS PGothic" pitchFamily="34" charset="-128"/>
        </a:defRPr>
      </a:lvl3pPr>
      <a:lvl4pPr algn="l" rtl="0" eaLnBrk="1" fontAlgn="base" hangingPunct="1">
        <a:spcBef>
          <a:spcPct val="0"/>
        </a:spcBef>
        <a:spcAft>
          <a:spcPct val="0"/>
        </a:spcAft>
        <a:defRPr sz="3500">
          <a:solidFill>
            <a:schemeClr val="tx1"/>
          </a:solidFill>
          <a:latin typeface="Arial" charset="0"/>
          <a:ea typeface="MS PGothic" pitchFamily="34" charset="-128"/>
        </a:defRPr>
      </a:lvl4pPr>
      <a:lvl5pPr algn="l" rtl="0" eaLnBrk="1" fontAlgn="base" hangingPunct="1">
        <a:spcBef>
          <a:spcPct val="0"/>
        </a:spcBef>
        <a:spcAft>
          <a:spcPct val="0"/>
        </a:spcAft>
        <a:defRPr sz="3500">
          <a:solidFill>
            <a:schemeClr val="tx1"/>
          </a:solidFill>
          <a:latin typeface="Arial" charset="0"/>
          <a:ea typeface="MS PGothic" pitchFamily="34" charset="-128"/>
        </a:defRPr>
      </a:lvl5pPr>
      <a:lvl6pPr marL="457200" algn="l" rtl="0" eaLnBrk="1" fontAlgn="base" hangingPunct="1">
        <a:spcBef>
          <a:spcPct val="0"/>
        </a:spcBef>
        <a:spcAft>
          <a:spcPct val="0"/>
        </a:spcAft>
        <a:defRPr sz="3500">
          <a:solidFill>
            <a:schemeClr val="tx1"/>
          </a:solidFill>
          <a:latin typeface="Arial" charset="0"/>
          <a:ea typeface="ＭＳ Ｐゴシック" charset="0"/>
        </a:defRPr>
      </a:lvl6pPr>
      <a:lvl7pPr marL="914400" algn="l" rtl="0" eaLnBrk="1" fontAlgn="base" hangingPunct="1">
        <a:spcBef>
          <a:spcPct val="0"/>
        </a:spcBef>
        <a:spcAft>
          <a:spcPct val="0"/>
        </a:spcAft>
        <a:defRPr sz="3500">
          <a:solidFill>
            <a:schemeClr val="tx1"/>
          </a:solidFill>
          <a:latin typeface="Arial" charset="0"/>
          <a:ea typeface="ＭＳ Ｐゴシック" charset="0"/>
        </a:defRPr>
      </a:lvl7pPr>
      <a:lvl8pPr marL="1371600" algn="l" rtl="0" eaLnBrk="1" fontAlgn="base" hangingPunct="1">
        <a:spcBef>
          <a:spcPct val="0"/>
        </a:spcBef>
        <a:spcAft>
          <a:spcPct val="0"/>
        </a:spcAft>
        <a:defRPr sz="3500">
          <a:solidFill>
            <a:schemeClr val="tx1"/>
          </a:solidFill>
          <a:latin typeface="Arial" charset="0"/>
          <a:ea typeface="ＭＳ Ｐゴシック" charset="0"/>
        </a:defRPr>
      </a:lvl8pPr>
      <a:lvl9pPr marL="1828800" algn="l" rtl="0" eaLnBrk="1" fontAlgn="base" hangingPunct="1">
        <a:spcBef>
          <a:spcPct val="0"/>
        </a:spcBef>
        <a:spcAft>
          <a:spcPct val="0"/>
        </a:spcAft>
        <a:defRPr sz="3500">
          <a:solidFill>
            <a:schemeClr val="tx1"/>
          </a:solidFill>
          <a:latin typeface="Arial" charset="0"/>
          <a:ea typeface="ＭＳ Ｐゴシック"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har char="–"/>
        <a:defRPr sz="2000">
          <a:solidFill>
            <a:schemeClr val="tx1"/>
          </a:solidFill>
          <a:latin typeface="+mn-lt"/>
          <a:ea typeface="MS PGothic" pitchFamily="34" charset="-128"/>
        </a:defRPr>
      </a:lvl2pPr>
      <a:lvl3pPr marL="1143000" indent="-228600" algn="l" rtl="0" eaLnBrk="1" fontAlgn="base" hangingPunct="1">
        <a:spcBef>
          <a:spcPct val="20000"/>
        </a:spcBef>
        <a:spcAft>
          <a:spcPct val="0"/>
        </a:spcAft>
        <a:buChar char="•"/>
        <a:defRPr sz="2000">
          <a:solidFill>
            <a:schemeClr val="tx1"/>
          </a:solidFill>
          <a:latin typeface="+mn-lt"/>
          <a:ea typeface="MS PGothic" pitchFamily="34" charset="-128"/>
        </a:defRPr>
      </a:lvl3pPr>
      <a:lvl4pPr marL="1562100" indent="-228600" algn="l" rtl="0" eaLnBrk="1" fontAlgn="base" hangingPunct="1">
        <a:spcBef>
          <a:spcPct val="20000"/>
        </a:spcBef>
        <a:spcAft>
          <a:spcPct val="0"/>
        </a:spcAft>
        <a:buChar char="–"/>
        <a:defRPr sz="2000">
          <a:solidFill>
            <a:schemeClr val="tx1"/>
          </a:solidFill>
          <a:latin typeface="+mn-lt"/>
          <a:ea typeface="MS PGothic" pitchFamily="34" charset="-128"/>
        </a:defRPr>
      </a:lvl4pPr>
      <a:lvl5pPr marL="1981200" indent="-228600" algn="l" rtl="0" eaLnBrk="1" fontAlgn="base" hangingPunct="1">
        <a:spcBef>
          <a:spcPct val="20000"/>
        </a:spcBef>
        <a:spcAft>
          <a:spcPct val="0"/>
        </a:spcAft>
        <a:buChar char="»"/>
        <a:defRPr sz="2000">
          <a:solidFill>
            <a:schemeClr val="tx1"/>
          </a:solidFill>
          <a:latin typeface="+mn-lt"/>
          <a:ea typeface="MS PGothic" pitchFamily="34" charset="-128"/>
        </a:defRPr>
      </a:lvl5pPr>
      <a:lvl6pPr marL="2438400" indent="-228600" algn="l" rtl="0" eaLnBrk="1" fontAlgn="base" hangingPunct="1">
        <a:spcBef>
          <a:spcPct val="20000"/>
        </a:spcBef>
        <a:spcAft>
          <a:spcPct val="0"/>
        </a:spcAft>
        <a:buChar char="»"/>
        <a:defRPr sz="2000">
          <a:solidFill>
            <a:schemeClr val="tx1"/>
          </a:solidFill>
          <a:latin typeface="+mn-lt"/>
          <a:ea typeface="+mn-ea"/>
        </a:defRPr>
      </a:lvl6pPr>
      <a:lvl7pPr marL="2895600" indent="-228600" algn="l" rtl="0" eaLnBrk="1" fontAlgn="base" hangingPunct="1">
        <a:spcBef>
          <a:spcPct val="20000"/>
        </a:spcBef>
        <a:spcAft>
          <a:spcPct val="0"/>
        </a:spcAft>
        <a:buChar char="»"/>
        <a:defRPr sz="2000">
          <a:solidFill>
            <a:schemeClr val="tx1"/>
          </a:solidFill>
          <a:latin typeface="+mn-lt"/>
          <a:ea typeface="+mn-ea"/>
        </a:defRPr>
      </a:lvl7pPr>
      <a:lvl8pPr marL="3352800" indent="-228600" algn="l" rtl="0" eaLnBrk="1" fontAlgn="base" hangingPunct="1">
        <a:spcBef>
          <a:spcPct val="20000"/>
        </a:spcBef>
        <a:spcAft>
          <a:spcPct val="0"/>
        </a:spcAft>
        <a:buChar char="»"/>
        <a:defRPr sz="2000">
          <a:solidFill>
            <a:schemeClr val="tx1"/>
          </a:solidFill>
          <a:latin typeface="+mn-lt"/>
          <a:ea typeface="+mn-ea"/>
        </a:defRPr>
      </a:lvl8pPr>
      <a:lvl9pPr marL="38100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3929" userDrawn="1">
          <p15:clr>
            <a:srgbClr val="F26B43"/>
          </p15:clr>
        </p15:guide>
        <p15:guide id="2" pos="295" userDrawn="1">
          <p15:clr>
            <a:srgbClr val="F26B43"/>
          </p15:clr>
        </p15:guide>
        <p15:guide id="3" pos="5465" userDrawn="1">
          <p15:clr>
            <a:srgbClr val="F26B43"/>
          </p15:clr>
        </p15:guide>
        <p15:guide id="4" orient="horz" pos="79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5243" y="1268760"/>
            <a:ext cx="5428757" cy="542875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5817" y="82906"/>
            <a:ext cx="2448272" cy="1704750"/>
          </a:xfrm>
          <a:prstGeom prst="rect">
            <a:avLst/>
          </a:prstGeom>
        </p:spPr>
      </p:pic>
      <p:sp>
        <p:nvSpPr>
          <p:cNvPr id="6" name="TextBox 5"/>
          <p:cNvSpPr txBox="1"/>
          <p:nvPr/>
        </p:nvSpPr>
        <p:spPr>
          <a:xfrm>
            <a:off x="745560" y="2161238"/>
            <a:ext cx="3672408" cy="2862322"/>
          </a:xfrm>
          <a:prstGeom prst="rect">
            <a:avLst/>
          </a:prstGeom>
          <a:noFill/>
        </p:spPr>
        <p:txBody>
          <a:bodyPr wrap="square" rtlCol="0">
            <a:spAutoFit/>
          </a:bodyPr>
          <a:lstStyle/>
          <a:p>
            <a:r>
              <a:rPr lang="en-GB" sz="6000" b="1" dirty="0">
                <a:latin typeface="Calibri" panose="020F0502020204030204" pitchFamily="34" charset="0"/>
              </a:rPr>
              <a:t>SAR </a:t>
            </a:r>
          </a:p>
          <a:p>
            <a:r>
              <a:rPr lang="en-GB" sz="6000" b="1" dirty="0">
                <a:latin typeface="Calibri" panose="020F0502020204030204" pitchFamily="34" charset="0"/>
              </a:rPr>
              <a:t>Learning </a:t>
            </a:r>
          </a:p>
          <a:p>
            <a:r>
              <a:rPr lang="en-GB" sz="6000" b="1" dirty="0">
                <a:latin typeface="Calibri" panose="020F0502020204030204" pitchFamily="34" charset="0"/>
              </a:rPr>
              <a:t>Workshop</a:t>
            </a:r>
          </a:p>
        </p:txBody>
      </p:sp>
      <p:sp>
        <p:nvSpPr>
          <p:cNvPr id="7" name="TextBox 6"/>
          <p:cNvSpPr txBox="1"/>
          <p:nvPr/>
        </p:nvSpPr>
        <p:spPr>
          <a:xfrm>
            <a:off x="745560" y="4922529"/>
            <a:ext cx="8640960" cy="523220"/>
          </a:xfrm>
          <a:prstGeom prst="rect">
            <a:avLst/>
          </a:prstGeom>
          <a:noFill/>
        </p:spPr>
        <p:txBody>
          <a:bodyPr wrap="square" rtlCol="0">
            <a:spAutoFit/>
          </a:bodyPr>
          <a:lstStyle/>
          <a:p>
            <a:r>
              <a:rPr lang="en-GB" sz="2800" dirty="0">
                <a:latin typeface="Calibri" panose="020F0502020204030204" pitchFamily="34" charset="0"/>
              </a:rPr>
              <a:t>Focussed on the </a:t>
            </a:r>
            <a:r>
              <a:rPr lang="en-GB" sz="2800" i="1" dirty="0">
                <a:latin typeface="Calibri" panose="020F0502020204030204" pitchFamily="34" charset="0"/>
              </a:rPr>
              <a:t>Frank </a:t>
            </a:r>
            <a:r>
              <a:rPr lang="en-GB" sz="2800" dirty="0">
                <a:latin typeface="Calibri" panose="020F0502020204030204" pitchFamily="34" charset="0"/>
              </a:rPr>
              <a:t>Safeguarding Adult Review </a:t>
            </a:r>
          </a:p>
        </p:txBody>
      </p:sp>
    </p:spTree>
    <p:extLst>
      <p:ext uri="{BB962C8B-B14F-4D97-AF65-F5344CB8AC3E}">
        <p14:creationId xmlns:p14="http://schemas.microsoft.com/office/powerpoint/2010/main" val="2395414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42374" y="548680"/>
            <a:ext cx="6696744" cy="5847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000000"/>
                </a:solidFill>
                <a:effectLst/>
                <a:uLnTx/>
                <a:uFillTx/>
                <a:latin typeface="Calibri" panose="020F0502020204030204" pitchFamily="34" charset="0"/>
                <a:ea typeface="MS PGothic" pitchFamily="34" charset="-128"/>
                <a:cs typeface="+mn-cs"/>
              </a:rPr>
              <a:t>Recommendation 4</a:t>
            </a: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S PGothic" pitchFamily="34" charset="-128"/>
                <a:cs typeface="+mn-cs"/>
              </a:rPr>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4328" y="5661248"/>
            <a:ext cx="1512167" cy="1052933"/>
          </a:xfrm>
          <a:prstGeom prst="rect">
            <a:avLst/>
          </a:prstGeom>
        </p:spPr>
      </p:pic>
      <p:cxnSp>
        <p:nvCxnSpPr>
          <p:cNvPr id="7" name="Straight Connector 6"/>
          <p:cNvCxnSpPr/>
          <p:nvPr/>
        </p:nvCxnSpPr>
        <p:spPr bwMode="auto">
          <a:xfrm>
            <a:off x="183178" y="0"/>
            <a:ext cx="0" cy="6858000"/>
          </a:xfrm>
          <a:prstGeom prst="line">
            <a:avLst/>
          </a:prstGeom>
          <a:solidFill>
            <a:schemeClr val="accent1"/>
          </a:solidFill>
          <a:ln w="38100" cap="flat" cmpd="sng" algn="ctr">
            <a:solidFill>
              <a:schemeClr val="accent3">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0" name="Chevron 9"/>
          <p:cNvSpPr/>
          <p:nvPr/>
        </p:nvSpPr>
        <p:spPr bwMode="auto">
          <a:xfrm>
            <a:off x="610065" y="2636912"/>
            <a:ext cx="144016" cy="184666"/>
          </a:xfrm>
          <a:prstGeom prst="chevron">
            <a:avLst/>
          </a:prstGeom>
          <a:solidFill>
            <a:schemeClr val="accent3">
              <a:lumMod val="20000"/>
              <a:lumOff val="80000"/>
            </a:schemeClr>
          </a:solidFill>
          <a:ln>
            <a:solidFill>
              <a:schemeClr val="accent3">
                <a:lumMod val="20000"/>
                <a:lumOff val="80000"/>
              </a:schemeClr>
            </a:solidFill>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11" name="TextBox 10">
            <a:extLst>
              <a:ext uri="{FF2B5EF4-FFF2-40B4-BE49-F238E27FC236}">
                <a16:creationId xmlns:a16="http://schemas.microsoft.com/office/drawing/2014/main" xmlns="" id="{2EB4FAD4-F5F9-47A9-8F7D-0C3A6407C4F1}"/>
              </a:ext>
            </a:extLst>
          </p:cNvPr>
          <p:cNvSpPr txBox="1"/>
          <p:nvPr/>
        </p:nvSpPr>
        <p:spPr>
          <a:xfrm>
            <a:off x="1248737" y="2474021"/>
            <a:ext cx="7010681" cy="923330"/>
          </a:xfrm>
          <a:prstGeom prst="rect">
            <a:avLst/>
          </a:prstGeom>
          <a:noFill/>
        </p:spPr>
        <p:txBody>
          <a:bodyPr wrap="square" rtlCol="0">
            <a:spAutoFit/>
          </a:bodyPr>
          <a:lstStyle/>
          <a:p>
            <a:pPr marL="342900" lvl="0" indent="-342900">
              <a:spcAft>
                <a:spcPts val="0"/>
              </a:spcAft>
              <a:buFont typeface="Symbol" panose="05050102010706020507" pitchFamily="18" charset="2"/>
              <a:buChar char=""/>
            </a:pPr>
            <a:r>
              <a:rPr lang="en-GB" sz="1800" b="1" dirty="0">
                <a:latin typeface="Century Gothic" panose="020B0502020202020204" pitchFamily="34" charset="0"/>
                <a:ea typeface="Times New Roman" panose="02020603050405020304" pitchFamily="18" charset="0"/>
                <a:cs typeface="Times New Roman" panose="02020603050405020304" pitchFamily="18" charset="0"/>
              </a:rPr>
              <a:t>The LSAB should consider developing or supporting a long-term strategy for improving the ‘professional curiosity’ of clinical staff. </a:t>
            </a:r>
            <a:endParaRPr lang="en-GB" sz="2000" dirty="0">
              <a:latin typeface="Century Gothic" panose="020B0502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384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42374" y="548680"/>
            <a:ext cx="6696744" cy="5847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000000"/>
                </a:solidFill>
                <a:effectLst/>
                <a:uLnTx/>
                <a:uFillTx/>
                <a:latin typeface="Calibri" panose="020F0502020204030204" pitchFamily="34" charset="0"/>
                <a:ea typeface="MS PGothic" pitchFamily="34" charset="-128"/>
                <a:cs typeface="+mn-cs"/>
              </a:rPr>
              <a:t>Recommendation 5</a:t>
            </a: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S PGothic" pitchFamily="34" charset="-128"/>
                <a:cs typeface="+mn-cs"/>
              </a:rPr>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4328" y="5661248"/>
            <a:ext cx="1512167" cy="1052933"/>
          </a:xfrm>
          <a:prstGeom prst="rect">
            <a:avLst/>
          </a:prstGeom>
        </p:spPr>
      </p:pic>
      <p:cxnSp>
        <p:nvCxnSpPr>
          <p:cNvPr id="7" name="Straight Connector 6"/>
          <p:cNvCxnSpPr/>
          <p:nvPr/>
        </p:nvCxnSpPr>
        <p:spPr bwMode="auto">
          <a:xfrm>
            <a:off x="183178" y="0"/>
            <a:ext cx="0" cy="6858000"/>
          </a:xfrm>
          <a:prstGeom prst="line">
            <a:avLst/>
          </a:prstGeom>
          <a:solidFill>
            <a:schemeClr val="accent1"/>
          </a:solidFill>
          <a:ln w="38100" cap="flat" cmpd="sng" algn="ctr">
            <a:solidFill>
              <a:schemeClr val="accent3">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9" name="Chevron 8"/>
          <p:cNvSpPr/>
          <p:nvPr/>
        </p:nvSpPr>
        <p:spPr bwMode="auto">
          <a:xfrm>
            <a:off x="683567" y="3152001"/>
            <a:ext cx="144016" cy="184666"/>
          </a:xfrm>
          <a:prstGeom prst="chevron">
            <a:avLst/>
          </a:prstGeom>
          <a:solidFill>
            <a:schemeClr val="accent3">
              <a:lumMod val="20000"/>
              <a:lumOff val="80000"/>
            </a:schemeClr>
          </a:solidFill>
          <a:ln>
            <a:solidFill>
              <a:schemeClr val="accent3">
                <a:lumMod val="20000"/>
                <a:lumOff val="80000"/>
              </a:schemeClr>
            </a:solidFill>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10" name="Chevron 9"/>
          <p:cNvSpPr/>
          <p:nvPr/>
        </p:nvSpPr>
        <p:spPr bwMode="auto">
          <a:xfrm>
            <a:off x="683567" y="1133455"/>
            <a:ext cx="144016" cy="184666"/>
          </a:xfrm>
          <a:prstGeom prst="chevron">
            <a:avLst/>
          </a:prstGeom>
          <a:solidFill>
            <a:schemeClr val="accent3">
              <a:lumMod val="20000"/>
              <a:lumOff val="80000"/>
            </a:schemeClr>
          </a:solidFill>
          <a:ln>
            <a:solidFill>
              <a:schemeClr val="accent3">
                <a:lumMod val="20000"/>
                <a:lumOff val="80000"/>
              </a:schemeClr>
            </a:solidFill>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11" name="TextBox 10">
            <a:extLst>
              <a:ext uri="{FF2B5EF4-FFF2-40B4-BE49-F238E27FC236}">
                <a16:creationId xmlns:a16="http://schemas.microsoft.com/office/drawing/2014/main" xmlns="" id="{2EB4FAD4-F5F9-47A9-8F7D-0C3A6407C4F1}"/>
              </a:ext>
            </a:extLst>
          </p:cNvPr>
          <p:cNvSpPr txBox="1"/>
          <p:nvPr/>
        </p:nvSpPr>
        <p:spPr>
          <a:xfrm>
            <a:off x="1066659" y="1095127"/>
            <a:ext cx="7010681" cy="923330"/>
          </a:xfrm>
          <a:prstGeom prst="rect">
            <a:avLst/>
          </a:prstGeom>
          <a:noFill/>
        </p:spPr>
        <p:txBody>
          <a:bodyPr wrap="square" rtlCol="0">
            <a:spAutoFit/>
          </a:bodyPr>
          <a:lstStyle/>
          <a:p>
            <a:pPr marL="514350" lvl="0" indent="-285750">
              <a:spcAft>
                <a:spcPts val="0"/>
              </a:spcAft>
              <a:buFont typeface="Arial" panose="020B0604020202020204" pitchFamily="34" charset="0"/>
              <a:buChar char="•"/>
            </a:pPr>
            <a:r>
              <a:rPr lang="en-GB" sz="1800" b="1" dirty="0">
                <a:latin typeface="Century Gothic" panose="020B0502020202020204" pitchFamily="34" charset="0"/>
                <a:ea typeface="Times New Roman" panose="02020603050405020304" pitchFamily="18" charset="0"/>
                <a:cs typeface="Times New Roman" panose="02020603050405020304" pitchFamily="18" charset="0"/>
              </a:rPr>
              <a:t>The LSAB should review the process by which the need for a s.9 Care Act assessment is raised through the safeguarding referral process. </a:t>
            </a:r>
            <a:endParaRPr kumimoji="0" lang="en-GB" sz="2000" b="0" i="0" u="none"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50CF234E-168B-4E7B-90DA-0A2026B0A9D4}"/>
              </a:ext>
            </a:extLst>
          </p:cNvPr>
          <p:cNvSpPr txBox="1"/>
          <p:nvPr/>
        </p:nvSpPr>
        <p:spPr>
          <a:xfrm>
            <a:off x="1231630" y="2924944"/>
            <a:ext cx="6866653" cy="923330"/>
          </a:xfrm>
          <a:prstGeom prst="rect">
            <a:avLst/>
          </a:prstGeom>
          <a:noFill/>
        </p:spPr>
        <p:txBody>
          <a:bodyPr wrap="square" rtlCol="0">
            <a:spAutoFit/>
          </a:bodyPr>
          <a:lstStyle/>
          <a:p>
            <a:pPr marL="342900" lvl="0" indent="-342900">
              <a:spcAft>
                <a:spcPts val="0"/>
              </a:spcAft>
              <a:buFont typeface="Symbol" panose="05050102010706020507" pitchFamily="18" charset="2"/>
              <a:buChar char=""/>
            </a:pPr>
            <a:r>
              <a:rPr lang="en-GB" sz="1800" b="1" dirty="0">
                <a:latin typeface="Century Gothic" panose="020B0502020202020204" pitchFamily="34" charset="0"/>
                <a:ea typeface="Times New Roman" panose="02020603050405020304" pitchFamily="18" charset="0"/>
                <a:cs typeface="Times New Roman" panose="02020603050405020304" pitchFamily="18" charset="0"/>
              </a:rPr>
              <a:t>More broadly, the LSAB should continue to support work which aims to ‘raise the profile’ of the safeguarding referral process with agencies</a:t>
            </a:r>
            <a:endParaRPr kumimoji="0" lang="en-GB" sz="2000" b="0" i="0" u="none"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0537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4328" y="5661248"/>
            <a:ext cx="1512167" cy="1052933"/>
          </a:xfrm>
          <a:prstGeom prst="rect">
            <a:avLst/>
          </a:prstGeom>
        </p:spPr>
      </p:pic>
      <p:sp>
        <p:nvSpPr>
          <p:cNvPr id="6" name="TextBox 5"/>
          <p:cNvSpPr txBox="1"/>
          <p:nvPr/>
        </p:nvSpPr>
        <p:spPr>
          <a:xfrm>
            <a:off x="899592" y="548680"/>
            <a:ext cx="6696744" cy="584775"/>
          </a:xfrm>
          <a:prstGeom prst="rect">
            <a:avLst/>
          </a:prstGeom>
          <a:noFill/>
        </p:spPr>
        <p:txBody>
          <a:bodyPr wrap="square" rtlCol="0">
            <a:spAutoFit/>
          </a:bodyPr>
          <a:lstStyle/>
          <a:p>
            <a:r>
              <a:rPr lang="en-GB" sz="3200" b="1" dirty="0">
                <a:latin typeface="Calibri" panose="020F0502020204030204" pitchFamily="34" charset="0"/>
              </a:rPr>
              <a:t>What is a Safeguarding Adult Review?</a:t>
            </a:r>
          </a:p>
        </p:txBody>
      </p:sp>
      <p:sp>
        <p:nvSpPr>
          <p:cNvPr id="7" name="TextBox 6"/>
          <p:cNvSpPr txBox="1"/>
          <p:nvPr/>
        </p:nvSpPr>
        <p:spPr>
          <a:xfrm>
            <a:off x="899592" y="1412776"/>
            <a:ext cx="6408712" cy="1754326"/>
          </a:xfrm>
          <a:prstGeom prst="rect">
            <a:avLst/>
          </a:prstGeom>
          <a:noFill/>
        </p:spPr>
        <p:txBody>
          <a:bodyPr wrap="square" rtlCol="0">
            <a:spAutoFit/>
          </a:bodyPr>
          <a:lstStyle/>
          <a:p>
            <a:r>
              <a:rPr lang="en-GB" sz="1800" dirty="0">
                <a:latin typeface="Calibri" panose="020F0502020204030204" pitchFamily="34" charset="0"/>
              </a:rPr>
              <a:t>Section 44 of the Care Act 2014 requires Safeguarding Adult Boards to arrange for there to be a review of a case involving an adult in its area with needs for care and support (whether or not the local authority has been meeting any of those needs) if there is reasonable cause for concern about how agencies worked together to safeguard the adult and </a:t>
            </a:r>
          </a:p>
        </p:txBody>
      </p:sp>
      <p:sp>
        <p:nvSpPr>
          <p:cNvPr id="8" name="TextBox 7"/>
          <p:cNvSpPr txBox="1"/>
          <p:nvPr/>
        </p:nvSpPr>
        <p:spPr>
          <a:xfrm>
            <a:off x="899592" y="3626139"/>
            <a:ext cx="5400600" cy="2031325"/>
          </a:xfrm>
          <a:prstGeom prst="rect">
            <a:avLst/>
          </a:prstGeom>
          <a:noFill/>
        </p:spPr>
        <p:txBody>
          <a:bodyPr wrap="square" rtlCol="0">
            <a:spAutoFit/>
          </a:bodyPr>
          <a:lstStyle/>
          <a:p>
            <a:pPr marL="342900" indent="-342900">
              <a:buFont typeface="+mj-lt"/>
              <a:buAutoNum type="alphaLcParenR"/>
            </a:pPr>
            <a:r>
              <a:rPr lang="en-GB" sz="1800" dirty="0">
                <a:latin typeface="Calibri" panose="020F0502020204030204" pitchFamily="34" charset="0"/>
              </a:rPr>
              <a:t>The adult has died and it is known or suspected that the death resulted from abuse or neglect</a:t>
            </a:r>
          </a:p>
          <a:p>
            <a:pPr marL="342900" indent="-342900">
              <a:buFont typeface="+mj-lt"/>
              <a:buAutoNum type="alphaLcParenR"/>
            </a:pPr>
            <a:endParaRPr lang="en-GB" sz="1800" dirty="0">
              <a:latin typeface="Calibri" panose="020F0502020204030204" pitchFamily="34" charset="0"/>
            </a:endParaRPr>
          </a:p>
          <a:p>
            <a:r>
              <a:rPr lang="en-GB" sz="1800" dirty="0">
                <a:latin typeface="Calibri" panose="020F0502020204030204" pitchFamily="34" charset="0"/>
              </a:rPr>
              <a:t>or</a:t>
            </a:r>
          </a:p>
          <a:p>
            <a:endParaRPr lang="en-GB" sz="1800" dirty="0">
              <a:latin typeface="Calibri" panose="020F0502020204030204" pitchFamily="34" charset="0"/>
            </a:endParaRPr>
          </a:p>
          <a:p>
            <a:pPr marL="342900" indent="-342900">
              <a:buFont typeface="+mj-lt"/>
              <a:buAutoNum type="alphaLcParenR"/>
            </a:pPr>
            <a:r>
              <a:rPr lang="en-GB" sz="1800" dirty="0">
                <a:latin typeface="Calibri" panose="020F0502020204030204" pitchFamily="34" charset="0"/>
              </a:rPr>
              <a:t>The adult is still alive and the adult has experienced serious abuse or neglect</a:t>
            </a:r>
          </a:p>
        </p:txBody>
      </p:sp>
      <p:cxnSp>
        <p:nvCxnSpPr>
          <p:cNvPr id="15" name="Straight Connector 14"/>
          <p:cNvCxnSpPr/>
          <p:nvPr/>
        </p:nvCxnSpPr>
        <p:spPr bwMode="auto">
          <a:xfrm>
            <a:off x="179512" y="0"/>
            <a:ext cx="0" cy="6858000"/>
          </a:xfrm>
          <a:prstGeom prst="line">
            <a:avLst/>
          </a:prstGeom>
          <a:solidFill>
            <a:schemeClr val="accent1"/>
          </a:solidFill>
          <a:ln w="38100" cap="flat" cmpd="sng" algn="ctr">
            <a:solidFill>
              <a:schemeClr val="accent3">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2076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99592" y="548680"/>
            <a:ext cx="6696744" cy="584775"/>
          </a:xfrm>
          <a:prstGeom prst="rect">
            <a:avLst/>
          </a:prstGeom>
          <a:noFill/>
        </p:spPr>
        <p:txBody>
          <a:bodyPr wrap="square" rtlCol="0">
            <a:spAutoFit/>
          </a:bodyPr>
          <a:lstStyle/>
          <a:p>
            <a:r>
              <a:rPr lang="en-GB" sz="3200" b="1" dirty="0">
                <a:latin typeface="Calibri" panose="020F0502020204030204" pitchFamily="34" charset="0"/>
              </a:rPr>
              <a:t>Case Summary</a:t>
            </a:r>
          </a:p>
        </p:txBody>
      </p:sp>
      <p:sp>
        <p:nvSpPr>
          <p:cNvPr id="6" name="TextBox 5"/>
          <p:cNvSpPr txBox="1"/>
          <p:nvPr/>
        </p:nvSpPr>
        <p:spPr>
          <a:xfrm>
            <a:off x="904038" y="1071900"/>
            <a:ext cx="6696744" cy="523220"/>
          </a:xfrm>
          <a:prstGeom prst="rect">
            <a:avLst/>
          </a:prstGeom>
          <a:noFill/>
        </p:spPr>
        <p:txBody>
          <a:bodyPr wrap="square" rtlCol="0">
            <a:spAutoFit/>
          </a:bodyPr>
          <a:lstStyle/>
          <a:p>
            <a:r>
              <a:rPr lang="en-GB" sz="2800" i="1" dirty="0">
                <a:latin typeface="Calibri" panose="020F0502020204030204" pitchFamily="34" charset="0"/>
              </a:rPr>
              <a:t>Frank</a:t>
            </a:r>
          </a:p>
        </p:txBody>
      </p:sp>
      <p:sp>
        <p:nvSpPr>
          <p:cNvPr id="8" name="TextBox 7"/>
          <p:cNvSpPr txBox="1"/>
          <p:nvPr/>
        </p:nvSpPr>
        <p:spPr>
          <a:xfrm>
            <a:off x="904038" y="1662192"/>
            <a:ext cx="6120680" cy="646331"/>
          </a:xfrm>
          <a:prstGeom prst="rect">
            <a:avLst/>
          </a:prstGeom>
          <a:noFill/>
        </p:spPr>
        <p:txBody>
          <a:bodyPr wrap="square" rtlCol="0">
            <a:spAutoFit/>
          </a:bodyPr>
          <a:lstStyle/>
          <a:p>
            <a:r>
              <a:rPr lang="en-GB" sz="1800" b="1" dirty="0">
                <a:latin typeface="Calibri" panose="020F0502020204030204" pitchFamily="34" charset="0"/>
              </a:rPr>
              <a:t>Died: </a:t>
            </a:r>
            <a:r>
              <a:rPr lang="en-GB" sz="1800" dirty="0">
                <a:latin typeface="Calibri" panose="020F0502020204030204" pitchFamily="34" charset="0"/>
              </a:rPr>
              <a:t>1st March 2018</a:t>
            </a:r>
          </a:p>
          <a:p>
            <a:endParaRPr lang="en-GB" sz="1800" dirty="0">
              <a:latin typeface="Calibri" panose="020F0502020204030204" pitchFamily="34" charset="0"/>
            </a:endParaRPr>
          </a:p>
        </p:txBody>
      </p:sp>
      <p:sp>
        <p:nvSpPr>
          <p:cNvPr id="9" name="TextBox 8"/>
          <p:cNvSpPr txBox="1"/>
          <p:nvPr/>
        </p:nvSpPr>
        <p:spPr>
          <a:xfrm>
            <a:off x="905925" y="2250614"/>
            <a:ext cx="4679150" cy="2031325"/>
          </a:xfrm>
          <a:prstGeom prst="rect">
            <a:avLst/>
          </a:prstGeom>
          <a:noFill/>
        </p:spPr>
        <p:txBody>
          <a:bodyPr wrap="square" rtlCol="0">
            <a:spAutoFit/>
          </a:bodyPr>
          <a:lstStyle/>
          <a:p>
            <a:pPr lvl="0"/>
            <a:r>
              <a:rPr lang="en-GB" sz="1800" b="1" dirty="0">
                <a:solidFill>
                  <a:srgbClr val="000000"/>
                </a:solidFill>
                <a:latin typeface="Calibri" panose="020F0502020204030204" pitchFamily="34" charset="0"/>
              </a:rPr>
              <a:t>Location at the time of death: </a:t>
            </a:r>
            <a:r>
              <a:rPr lang="en-GB" sz="1800" dirty="0">
                <a:solidFill>
                  <a:srgbClr val="000000"/>
                </a:solidFill>
                <a:latin typeface="Calibri" panose="020F0502020204030204" pitchFamily="34" charset="0"/>
              </a:rPr>
              <a:t>Temporarily living in XYZ Hotel in a town in Essex. </a:t>
            </a:r>
          </a:p>
          <a:p>
            <a:pPr lvl="0"/>
            <a:r>
              <a:rPr lang="en-GB" sz="1800" dirty="0">
                <a:solidFill>
                  <a:srgbClr val="000000"/>
                </a:solidFill>
                <a:latin typeface="Calibri" panose="020F0502020204030204" pitchFamily="34" charset="0"/>
              </a:rPr>
              <a:t>(He had been placed at XYZ Hotel due to the council’s cold weather provision, which activates after three consecutive days where temperatures are below 0°c)</a:t>
            </a:r>
          </a:p>
          <a:p>
            <a:pPr lvl="0"/>
            <a:endParaRPr lang="en-GB" sz="1800" dirty="0">
              <a:solidFill>
                <a:srgbClr val="000000"/>
              </a:solidFill>
              <a:latin typeface="Calibri" panose="020F0502020204030204" pitchFamily="34" charset="0"/>
            </a:endParaRPr>
          </a:p>
        </p:txBody>
      </p:sp>
      <p:sp>
        <p:nvSpPr>
          <p:cNvPr id="10" name="TextBox 9"/>
          <p:cNvSpPr txBox="1"/>
          <p:nvPr/>
        </p:nvSpPr>
        <p:spPr>
          <a:xfrm>
            <a:off x="904038" y="4281939"/>
            <a:ext cx="4464496" cy="923330"/>
          </a:xfrm>
          <a:prstGeom prst="rect">
            <a:avLst/>
          </a:prstGeom>
          <a:noFill/>
        </p:spPr>
        <p:txBody>
          <a:bodyPr wrap="square" rtlCol="0">
            <a:spAutoFit/>
          </a:bodyPr>
          <a:lstStyle/>
          <a:p>
            <a:pPr lvl="0"/>
            <a:r>
              <a:rPr lang="en-GB" sz="1800" b="1" dirty="0">
                <a:solidFill>
                  <a:srgbClr val="000000"/>
                </a:solidFill>
                <a:latin typeface="Calibri" panose="020F0502020204030204" pitchFamily="34" charset="0"/>
              </a:rPr>
              <a:t>Medical cause of death: </a:t>
            </a:r>
            <a:r>
              <a:rPr lang="en-GB" sz="1800" dirty="0">
                <a:solidFill>
                  <a:srgbClr val="000000"/>
                </a:solidFill>
                <a:latin typeface="Calibri" panose="020F0502020204030204" pitchFamily="34" charset="0"/>
              </a:rPr>
              <a:t>Multi-Drug Toxicity with a background of Liver Cirrhosis. An open verdict was recorded by the coroner. </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4328" y="5661248"/>
            <a:ext cx="1512167" cy="1052933"/>
          </a:xfrm>
          <a:prstGeom prst="rect">
            <a:avLst/>
          </a:prstGeom>
        </p:spPr>
      </p:pic>
      <p:sp>
        <p:nvSpPr>
          <p:cNvPr id="12" name="TextBox 11"/>
          <p:cNvSpPr txBox="1"/>
          <p:nvPr/>
        </p:nvSpPr>
        <p:spPr>
          <a:xfrm>
            <a:off x="6622857" y="1616026"/>
            <a:ext cx="1657554" cy="369332"/>
          </a:xfrm>
          <a:prstGeom prst="rect">
            <a:avLst/>
          </a:prstGeom>
          <a:noFill/>
        </p:spPr>
        <p:txBody>
          <a:bodyPr wrap="square" rtlCol="0">
            <a:spAutoFit/>
          </a:bodyPr>
          <a:lstStyle/>
          <a:p>
            <a:r>
              <a:rPr lang="en-GB" sz="1800" dirty="0">
                <a:solidFill>
                  <a:srgbClr val="FF0000"/>
                </a:solidFill>
                <a:latin typeface="+mn-lt"/>
              </a:rPr>
              <a:t>IMAGE HERE </a:t>
            </a:r>
          </a:p>
        </p:txBody>
      </p:sp>
      <p:cxnSp>
        <p:nvCxnSpPr>
          <p:cNvPr id="14" name="Straight Connector 13"/>
          <p:cNvCxnSpPr/>
          <p:nvPr/>
        </p:nvCxnSpPr>
        <p:spPr bwMode="auto">
          <a:xfrm>
            <a:off x="183178" y="0"/>
            <a:ext cx="0" cy="6858000"/>
          </a:xfrm>
          <a:prstGeom prst="line">
            <a:avLst/>
          </a:prstGeom>
          <a:solidFill>
            <a:schemeClr val="accent1"/>
          </a:solidFill>
          <a:ln w="38100" cap="flat" cmpd="sng" algn="ctr">
            <a:solidFill>
              <a:schemeClr val="accent3">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6158" y="0"/>
            <a:ext cx="4050908" cy="4050908"/>
          </a:xfrm>
          <a:prstGeom prst="rect">
            <a:avLst/>
          </a:prstGeom>
        </p:spPr>
      </p:pic>
    </p:spTree>
    <p:extLst>
      <p:ext uri="{BB962C8B-B14F-4D97-AF65-F5344CB8AC3E}">
        <p14:creationId xmlns:p14="http://schemas.microsoft.com/office/powerpoint/2010/main" val="1307764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42374" y="548680"/>
            <a:ext cx="6696744" cy="584775"/>
          </a:xfrm>
          <a:prstGeom prst="rect">
            <a:avLst/>
          </a:prstGeom>
          <a:noFill/>
        </p:spPr>
        <p:txBody>
          <a:bodyPr wrap="square" rtlCol="0">
            <a:spAutoFit/>
          </a:bodyPr>
          <a:lstStyle/>
          <a:p>
            <a:r>
              <a:rPr lang="en-GB" sz="3200" b="1" dirty="0">
                <a:latin typeface="Calibri" panose="020F0502020204030204" pitchFamily="34" charset="0"/>
              </a:rPr>
              <a:t>Case Summary</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4328" y="5661248"/>
            <a:ext cx="1512167" cy="1052933"/>
          </a:xfrm>
          <a:prstGeom prst="rect">
            <a:avLst/>
          </a:prstGeom>
        </p:spPr>
      </p:pic>
      <p:sp>
        <p:nvSpPr>
          <p:cNvPr id="6" name="TextBox 5"/>
          <p:cNvSpPr txBox="1"/>
          <p:nvPr/>
        </p:nvSpPr>
        <p:spPr>
          <a:xfrm>
            <a:off x="838392" y="1848306"/>
            <a:ext cx="6552728" cy="2585323"/>
          </a:xfrm>
          <a:prstGeom prst="rect">
            <a:avLst/>
          </a:prstGeom>
          <a:noFill/>
        </p:spPr>
        <p:txBody>
          <a:bodyPr wrap="square" rtlCol="0">
            <a:spAutoFit/>
          </a:bodyPr>
          <a:lstStyle/>
          <a:p>
            <a:pPr lvl="0"/>
            <a:r>
              <a:rPr lang="en-GB" sz="1800" b="1" dirty="0">
                <a:solidFill>
                  <a:srgbClr val="000000"/>
                </a:solidFill>
                <a:latin typeface="Calibri" panose="020F0502020204030204" pitchFamily="34" charset="0"/>
              </a:rPr>
              <a:t>2016</a:t>
            </a:r>
            <a:r>
              <a:rPr lang="en-GB" sz="1800" dirty="0">
                <a:solidFill>
                  <a:srgbClr val="000000"/>
                </a:solidFill>
                <a:latin typeface="Calibri" panose="020F0502020204030204" pitchFamily="34" charset="0"/>
              </a:rPr>
              <a:t> – Frank was made homeless after being evicted from his tenancy (resulting from anti-social and violent behaviour) in Town 1. </a:t>
            </a:r>
          </a:p>
          <a:p>
            <a:pPr lvl="0"/>
            <a:r>
              <a:rPr lang="en-GB" sz="1800" dirty="0">
                <a:solidFill>
                  <a:srgbClr val="000000"/>
                </a:solidFill>
                <a:latin typeface="Calibri" panose="020F0502020204030204" pitchFamily="34" charset="0"/>
              </a:rPr>
              <a:t>He relocated to Town 2 and had occasional periods of being housed temporarily in hotels.</a:t>
            </a:r>
          </a:p>
          <a:p>
            <a:pPr lvl="0"/>
            <a:endParaRPr lang="en-GB" sz="1800" dirty="0">
              <a:solidFill>
                <a:srgbClr val="000000"/>
              </a:solidFill>
              <a:latin typeface="Calibri" panose="020F0502020204030204" pitchFamily="34" charset="0"/>
            </a:endParaRPr>
          </a:p>
          <a:p>
            <a:pPr lvl="0"/>
            <a:endParaRPr lang="en-GB" sz="1800" dirty="0">
              <a:solidFill>
                <a:srgbClr val="000000"/>
              </a:solidFill>
              <a:latin typeface="Calibri" panose="020F0502020204030204" pitchFamily="34" charset="0"/>
            </a:endParaRPr>
          </a:p>
          <a:p>
            <a:pPr lvl="0"/>
            <a:endParaRPr lang="en-GB" sz="1800" dirty="0">
              <a:solidFill>
                <a:srgbClr val="000000"/>
              </a:solidFill>
              <a:latin typeface="Calibri" panose="020F0502020204030204" pitchFamily="34" charset="0"/>
            </a:endParaRPr>
          </a:p>
          <a:p>
            <a:pPr lvl="0"/>
            <a:endParaRPr lang="en-GB" sz="1800" dirty="0">
              <a:solidFill>
                <a:srgbClr val="000000"/>
              </a:solidFill>
              <a:latin typeface="Calibri" panose="020F0502020204030204" pitchFamily="34" charset="0"/>
            </a:endParaRPr>
          </a:p>
          <a:p>
            <a:pPr lvl="0"/>
            <a:r>
              <a:rPr lang="en-GB" sz="1800" dirty="0">
                <a:solidFill>
                  <a:srgbClr val="000000"/>
                </a:solidFill>
                <a:latin typeface="Calibri" panose="020F0502020204030204" pitchFamily="34" charset="0"/>
              </a:rPr>
              <a:t> </a:t>
            </a:r>
          </a:p>
        </p:txBody>
      </p:sp>
      <p:sp>
        <p:nvSpPr>
          <p:cNvPr id="8" name="TextBox 7"/>
          <p:cNvSpPr txBox="1"/>
          <p:nvPr/>
        </p:nvSpPr>
        <p:spPr>
          <a:xfrm>
            <a:off x="842374" y="1071900"/>
            <a:ext cx="6696744" cy="523220"/>
          </a:xfrm>
          <a:prstGeom prst="rect">
            <a:avLst/>
          </a:prstGeom>
          <a:noFill/>
        </p:spPr>
        <p:txBody>
          <a:bodyPr wrap="square" rtlCol="0">
            <a:spAutoFit/>
          </a:bodyPr>
          <a:lstStyle/>
          <a:p>
            <a:r>
              <a:rPr lang="en-GB" sz="2800" i="1" dirty="0">
                <a:latin typeface="Calibri" panose="020F0502020204030204" pitchFamily="34" charset="0"/>
              </a:rPr>
              <a:t>Frank – Homelessness </a:t>
            </a:r>
            <a:r>
              <a:rPr lang="en-GB" sz="2800" dirty="0">
                <a:latin typeface="Calibri" panose="020F0502020204030204" pitchFamily="34" charset="0"/>
              </a:rPr>
              <a:t>Timeline</a:t>
            </a:r>
            <a:r>
              <a:rPr lang="en-GB" sz="2800" i="1" dirty="0">
                <a:latin typeface="Calibri" panose="020F0502020204030204" pitchFamily="34" charset="0"/>
              </a:rPr>
              <a:t> </a:t>
            </a:r>
          </a:p>
        </p:txBody>
      </p:sp>
      <p:sp>
        <p:nvSpPr>
          <p:cNvPr id="9" name="TextBox 8"/>
          <p:cNvSpPr txBox="1"/>
          <p:nvPr/>
        </p:nvSpPr>
        <p:spPr>
          <a:xfrm>
            <a:off x="842374" y="3387333"/>
            <a:ext cx="6410599" cy="1200329"/>
          </a:xfrm>
          <a:prstGeom prst="rect">
            <a:avLst/>
          </a:prstGeom>
          <a:noFill/>
        </p:spPr>
        <p:txBody>
          <a:bodyPr wrap="square" rtlCol="0">
            <a:spAutoFit/>
          </a:bodyPr>
          <a:lstStyle/>
          <a:p>
            <a:r>
              <a:rPr lang="en-GB" sz="1800" b="1" dirty="0">
                <a:latin typeface="Calibri" panose="020F0502020204030204" pitchFamily="34" charset="0"/>
              </a:rPr>
              <a:t>2017</a:t>
            </a:r>
            <a:r>
              <a:rPr lang="en-GB" sz="1800" dirty="0">
                <a:latin typeface="Calibri" panose="020F0502020204030204" pitchFamily="34" charset="0"/>
              </a:rPr>
              <a:t> – Frank was living in a car outside a supermarket, he was befriended by a number of people in the community, , including, it appears, somebody who sought to record videos of Frank for the reported purpose of making a documentary. </a:t>
            </a:r>
          </a:p>
        </p:txBody>
      </p:sp>
      <p:sp>
        <p:nvSpPr>
          <p:cNvPr id="10" name="TextBox 9"/>
          <p:cNvSpPr txBox="1"/>
          <p:nvPr/>
        </p:nvSpPr>
        <p:spPr>
          <a:xfrm>
            <a:off x="838392" y="4869160"/>
            <a:ext cx="6552728" cy="923330"/>
          </a:xfrm>
          <a:prstGeom prst="rect">
            <a:avLst/>
          </a:prstGeom>
          <a:noFill/>
        </p:spPr>
        <p:txBody>
          <a:bodyPr wrap="square" rtlCol="0">
            <a:spAutoFit/>
          </a:bodyPr>
          <a:lstStyle/>
          <a:p>
            <a:endParaRPr lang="en-GB" sz="1800" dirty="0">
              <a:latin typeface="Calibri" panose="020F0502020204030204" pitchFamily="34" charset="0"/>
            </a:endParaRPr>
          </a:p>
          <a:p>
            <a:r>
              <a:rPr lang="en-GB" sz="1800" b="1" dirty="0">
                <a:latin typeface="Calibri" panose="020F0502020204030204" pitchFamily="34" charset="0"/>
              </a:rPr>
              <a:t>2018</a:t>
            </a:r>
            <a:r>
              <a:rPr lang="en-GB" sz="1800" dirty="0">
                <a:latin typeface="Calibri" panose="020F0502020204030204" pitchFamily="34" charset="0"/>
              </a:rPr>
              <a:t> – Frank was found dead in a hotel that he was temporarily housed in the day before. </a:t>
            </a:r>
          </a:p>
        </p:txBody>
      </p:sp>
      <p:cxnSp>
        <p:nvCxnSpPr>
          <p:cNvPr id="11" name="Straight Connector 10"/>
          <p:cNvCxnSpPr/>
          <p:nvPr/>
        </p:nvCxnSpPr>
        <p:spPr bwMode="auto">
          <a:xfrm>
            <a:off x="183178" y="0"/>
            <a:ext cx="0" cy="6858000"/>
          </a:xfrm>
          <a:prstGeom prst="line">
            <a:avLst/>
          </a:prstGeom>
          <a:solidFill>
            <a:schemeClr val="accent1"/>
          </a:solidFill>
          <a:ln w="38100" cap="flat" cmpd="sng" algn="ctr">
            <a:solidFill>
              <a:schemeClr val="accent3">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763953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42374" y="548680"/>
            <a:ext cx="6696744" cy="584775"/>
          </a:xfrm>
          <a:prstGeom prst="rect">
            <a:avLst/>
          </a:prstGeom>
          <a:noFill/>
        </p:spPr>
        <p:txBody>
          <a:bodyPr wrap="square" rtlCol="0">
            <a:spAutoFit/>
          </a:bodyPr>
          <a:lstStyle/>
          <a:p>
            <a:r>
              <a:rPr lang="en-GB" sz="3200" b="1" dirty="0">
                <a:latin typeface="Calibri" panose="020F0502020204030204" pitchFamily="34" charset="0"/>
              </a:rPr>
              <a:t>Case Summary</a:t>
            </a:r>
          </a:p>
        </p:txBody>
      </p:sp>
      <p:sp>
        <p:nvSpPr>
          <p:cNvPr id="5" name="TextBox 4"/>
          <p:cNvSpPr txBox="1"/>
          <p:nvPr/>
        </p:nvSpPr>
        <p:spPr>
          <a:xfrm>
            <a:off x="842374" y="1087732"/>
            <a:ext cx="6696744" cy="523220"/>
          </a:xfrm>
          <a:prstGeom prst="rect">
            <a:avLst/>
          </a:prstGeom>
          <a:noFill/>
        </p:spPr>
        <p:txBody>
          <a:bodyPr wrap="square" rtlCol="0">
            <a:spAutoFit/>
          </a:bodyPr>
          <a:lstStyle/>
          <a:p>
            <a:r>
              <a:rPr lang="en-GB" sz="2800" i="1" dirty="0">
                <a:latin typeface="Calibri" panose="020F0502020204030204" pitchFamily="34" charset="0"/>
              </a:rPr>
              <a:t>Frank – Issues with alcohol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4328" y="5661248"/>
            <a:ext cx="1512167" cy="1052933"/>
          </a:xfrm>
          <a:prstGeom prst="rect">
            <a:avLst/>
          </a:prstGeom>
        </p:spPr>
      </p:pic>
      <p:sp>
        <p:nvSpPr>
          <p:cNvPr id="7" name="TextBox 6"/>
          <p:cNvSpPr txBox="1"/>
          <p:nvPr/>
        </p:nvSpPr>
        <p:spPr>
          <a:xfrm>
            <a:off x="857452" y="5424283"/>
            <a:ext cx="6262809" cy="646331"/>
          </a:xfrm>
          <a:prstGeom prst="rect">
            <a:avLst/>
          </a:prstGeom>
          <a:noFill/>
        </p:spPr>
        <p:txBody>
          <a:bodyPr wrap="square" rtlCol="0">
            <a:spAutoFit/>
          </a:bodyPr>
          <a:lstStyle/>
          <a:p>
            <a:r>
              <a:rPr lang="en-GB" sz="1800" dirty="0">
                <a:latin typeface="Calibri" panose="020F0502020204030204" pitchFamily="34" charset="0"/>
              </a:rPr>
              <a:t>He received some supportive psychological treatment focused on his alcohol abuse, but never for PTSD. </a:t>
            </a:r>
          </a:p>
        </p:txBody>
      </p:sp>
      <p:sp>
        <p:nvSpPr>
          <p:cNvPr id="9" name="TextBox 8"/>
          <p:cNvSpPr txBox="1"/>
          <p:nvPr/>
        </p:nvSpPr>
        <p:spPr>
          <a:xfrm>
            <a:off x="842374" y="1760794"/>
            <a:ext cx="6550841" cy="923330"/>
          </a:xfrm>
          <a:prstGeom prst="rect">
            <a:avLst/>
          </a:prstGeom>
          <a:noFill/>
        </p:spPr>
        <p:txBody>
          <a:bodyPr wrap="square" rtlCol="0">
            <a:spAutoFit/>
          </a:bodyPr>
          <a:lstStyle/>
          <a:p>
            <a:r>
              <a:rPr lang="en-GB" sz="1800" dirty="0">
                <a:latin typeface="Calibri" panose="020F0502020204030204" pitchFamily="34" charset="0"/>
              </a:rPr>
              <a:t>Many of Frank’s difficulties are attributable to his significant long-standing problems with alcohol, which likely included physical dependence.</a:t>
            </a:r>
          </a:p>
        </p:txBody>
      </p:sp>
      <p:sp>
        <p:nvSpPr>
          <p:cNvPr id="10" name="TextBox 9"/>
          <p:cNvSpPr txBox="1"/>
          <p:nvPr/>
        </p:nvSpPr>
        <p:spPr>
          <a:xfrm>
            <a:off x="842374" y="2794639"/>
            <a:ext cx="6240769" cy="646331"/>
          </a:xfrm>
          <a:prstGeom prst="rect">
            <a:avLst/>
          </a:prstGeom>
          <a:noFill/>
        </p:spPr>
        <p:txBody>
          <a:bodyPr wrap="square" rtlCol="0">
            <a:spAutoFit/>
          </a:bodyPr>
          <a:lstStyle/>
          <a:p>
            <a:r>
              <a:rPr lang="en-GB" sz="1800" dirty="0">
                <a:latin typeface="Calibri" panose="020F0502020204030204" pitchFamily="34" charset="0"/>
              </a:rPr>
              <a:t>Alcohol use was consistently high it is believed to have escalated further in the months prior to his death. </a:t>
            </a:r>
          </a:p>
        </p:txBody>
      </p:sp>
      <p:sp>
        <p:nvSpPr>
          <p:cNvPr id="11" name="TextBox 10"/>
          <p:cNvSpPr txBox="1"/>
          <p:nvPr/>
        </p:nvSpPr>
        <p:spPr>
          <a:xfrm>
            <a:off x="857452" y="3573016"/>
            <a:ext cx="6098640" cy="1754326"/>
          </a:xfrm>
          <a:prstGeom prst="rect">
            <a:avLst/>
          </a:prstGeom>
          <a:noFill/>
        </p:spPr>
        <p:txBody>
          <a:bodyPr wrap="square" rtlCol="0">
            <a:spAutoFit/>
          </a:bodyPr>
          <a:lstStyle/>
          <a:p>
            <a:r>
              <a:rPr lang="en-GB" sz="1800" dirty="0">
                <a:latin typeface="Calibri" panose="020F0502020204030204" pitchFamily="34" charset="0"/>
              </a:rPr>
              <a:t>It seems likely that alcohol use was in some way related to underlying mental health problems, which is recorded consistently in the available records as Post-Traumatic Stress Disorder (PTSD), and apparently related to experiences most likely during the 1980-1988 Iran-Iraq war, but also potentially exacerbated by an assault experienced in Bristol around 2009. </a:t>
            </a:r>
          </a:p>
        </p:txBody>
      </p:sp>
      <p:cxnSp>
        <p:nvCxnSpPr>
          <p:cNvPr id="12" name="Straight Connector 11"/>
          <p:cNvCxnSpPr/>
          <p:nvPr/>
        </p:nvCxnSpPr>
        <p:spPr bwMode="auto">
          <a:xfrm>
            <a:off x="183178" y="0"/>
            <a:ext cx="0" cy="6858000"/>
          </a:xfrm>
          <a:prstGeom prst="line">
            <a:avLst/>
          </a:prstGeom>
          <a:solidFill>
            <a:schemeClr val="accent1"/>
          </a:solidFill>
          <a:ln w="38100" cap="flat" cmpd="sng" algn="ctr">
            <a:solidFill>
              <a:schemeClr val="accent3">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4" name="Chevron 13"/>
          <p:cNvSpPr/>
          <p:nvPr/>
        </p:nvSpPr>
        <p:spPr bwMode="auto">
          <a:xfrm>
            <a:off x="698358" y="1906893"/>
            <a:ext cx="144016" cy="184666"/>
          </a:xfrm>
          <a:prstGeom prst="chevron">
            <a:avLst/>
          </a:prstGeom>
          <a:solidFill>
            <a:schemeClr val="accent3">
              <a:lumMod val="20000"/>
              <a:lumOff val="80000"/>
            </a:schemeClr>
          </a:solidFill>
          <a:ln>
            <a:solidFill>
              <a:schemeClr val="accent3">
                <a:lumMod val="20000"/>
                <a:lumOff val="80000"/>
              </a:schemeClr>
            </a:solidFill>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ＭＳ Ｐゴシック" charset="0"/>
            </a:endParaRPr>
          </a:p>
        </p:txBody>
      </p:sp>
      <p:sp>
        <p:nvSpPr>
          <p:cNvPr id="15" name="Chevron 14"/>
          <p:cNvSpPr/>
          <p:nvPr/>
        </p:nvSpPr>
        <p:spPr bwMode="auto">
          <a:xfrm>
            <a:off x="690577" y="2906316"/>
            <a:ext cx="144016" cy="184666"/>
          </a:xfrm>
          <a:prstGeom prst="chevron">
            <a:avLst/>
          </a:prstGeom>
          <a:solidFill>
            <a:schemeClr val="accent3">
              <a:lumMod val="20000"/>
              <a:lumOff val="80000"/>
            </a:schemeClr>
          </a:solidFill>
          <a:ln>
            <a:solidFill>
              <a:schemeClr val="accent3">
                <a:lumMod val="20000"/>
                <a:lumOff val="80000"/>
              </a:schemeClr>
            </a:solidFill>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ＭＳ Ｐゴシック" charset="0"/>
            </a:endParaRPr>
          </a:p>
        </p:txBody>
      </p:sp>
      <p:sp>
        <p:nvSpPr>
          <p:cNvPr id="16" name="Chevron 15"/>
          <p:cNvSpPr/>
          <p:nvPr/>
        </p:nvSpPr>
        <p:spPr bwMode="auto">
          <a:xfrm>
            <a:off x="690577" y="3662735"/>
            <a:ext cx="144016" cy="184666"/>
          </a:xfrm>
          <a:prstGeom prst="chevron">
            <a:avLst/>
          </a:prstGeom>
          <a:solidFill>
            <a:schemeClr val="accent3">
              <a:lumMod val="20000"/>
              <a:lumOff val="80000"/>
            </a:schemeClr>
          </a:solidFill>
          <a:ln>
            <a:solidFill>
              <a:schemeClr val="accent3">
                <a:lumMod val="20000"/>
                <a:lumOff val="80000"/>
              </a:schemeClr>
            </a:solidFill>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ＭＳ Ｐゴシック" charset="0"/>
            </a:endParaRPr>
          </a:p>
        </p:txBody>
      </p:sp>
      <p:sp>
        <p:nvSpPr>
          <p:cNvPr id="17" name="Chevron 16"/>
          <p:cNvSpPr/>
          <p:nvPr/>
        </p:nvSpPr>
        <p:spPr bwMode="auto">
          <a:xfrm>
            <a:off x="698358" y="5562782"/>
            <a:ext cx="144016" cy="184666"/>
          </a:xfrm>
          <a:prstGeom prst="chevron">
            <a:avLst/>
          </a:prstGeom>
          <a:solidFill>
            <a:schemeClr val="accent3">
              <a:lumMod val="20000"/>
              <a:lumOff val="80000"/>
            </a:schemeClr>
          </a:solidFill>
          <a:ln>
            <a:solidFill>
              <a:schemeClr val="accent3">
                <a:lumMod val="20000"/>
                <a:lumOff val="80000"/>
              </a:schemeClr>
            </a:solidFill>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ＭＳ Ｐゴシック" charset="0"/>
            </a:endParaRPr>
          </a:p>
        </p:txBody>
      </p:sp>
    </p:spTree>
    <p:extLst>
      <p:ext uri="{BB962C8B-B14F-4D97-AF65-F5344CB8AC3E}">
        <p14:creationId xmlns:p14="http://schemas.microsoft.com/office/powerpoint/2010/main" val="1943303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7165" y="548680"/>
            <a:ext cx="6696744" cy="584775"/>
          </a:xfrm>
          <a:prstGeom prst="rect">
            <a:avLst/>
          </a:prstGeom>
          <a:noFill/>
        </p:spPr>
        <p:txBody>
          <a:bodyPr wrap="square" rtlCol="0">
            <a:spAutoFit/>
          </a:bodyPr>
          <a:lstStyle/>
          <a:p>
            <a:r>
              <a:rPr lang="en-GB" sz="3200" b="1" dirty="0">
                <a:latin typeface="Calibri" panose="020F0502020204030204" pitchFamily="34" charset="0"/>
              </a:rPr>
              <a:t>Findings</a:t>
            </a:r>
            <a:r>
              <a:rPr lang="en-GB" sz="2800" b="1" dirty="0">
                <a:latin typeface="Calibri" panose="020F0502020204030204" pitchFamily="34" charset="0"/>
              </a:rPr>
              <a:t> </a:t>
            </a:r>
          </a:p>
        </p:txBody>
      </p:sp>
      <p:sp>
        <p:nvSpPr>
          <p:cNvPr id="5" name="TextBox 4"/>
          <p:cNvSpPr txBox="1"/>
          <p:nvPr/>
        </p:nvSpPr>
        <p:spPr>
          <a:xfrm>
            <a:off x="1021341" y="1412776"/>
            <a:ext cx="6912768" cy="646331"/>
          </a:xfrm>
          <a:prstGeom prst="rect">
            <a:avLst/>
          </a:prstGeom>
          <a:noFill/>
        </p:spPr>
        <p:txBody>
          <a:bodyPr wrap="square" rtlCol="0">
            <a:spAutoFit/>
          </a:bodyPr>
          <a:lstStyle/>
          <a:p>
            <a:pPr lvl="0"/>
            <a:r>
              <a:rPr lang="en-US" sz="1800" dirty="0">
                <a:latin typeface="Calibri" panose="020F0502020204030204" pitchFamily="34" charset="0"/>
              </a:rPr>
              <a:t>Appropriate housing to support people with </a:t>
            </a:r>
          </a:p>
          <a:p>
            <a:pPr lvl="0"/>
            <a:r>
              <a:rPr lang="en-US" sz="1800" dirty="0">
                <a:latin typeface="Calibri" panose="020F0502020204030204" pitchFamily="34" charset="0"/>
              </a:rPr>
              <a:t>complex needs like Frank</a:t>
            </a:r>
          </a:p>
        </p:txBody>
      </p:sp>
      <p:sp>
        <p:nvSpPr>
          <p:cNvPr id="6" name="TextBox 5"/>
          <p:cNvSpPr txBox="1"/>
          <p:nvPr/>
        </p:nvSpPr>
        <p:spPr>
          <a:xfrm>
            <a:off x="1043608" y="2153181"/>
            <a:ext cx="6912768" cy="369332"/>
          </a:xfrm>
          <a:prstGeom prst="rect">
            <a:avLst/>
          </a:prstGeom>
          <a:noFill/>
        </p:spPr>
        <p:txBody>
          <a:bodyPr wrap="square" rtlCol="0">
            <a:spAutoFit/>
          </a:bodyPr>
          <a:lstStyle/>
          <a:p>
            <a:r>
              <a:rPr lang="en-GB" sz="1800" dirty="0">
                <a:latin typeface="Calibri" panose="020F0502020204030204" pitchFamily="34" charset="0"/>
              </a:rPr>
              <a:t>Interagency working</a:t>
            </a:r>
          </a:p>
        </p:txBody>
      </p:sp>
      <p:sp>
        <p:nvSpPr>
          <p:cNvPr id="7" name="TextBox 6"/>
          <p:cNvSpPr txBox="1"/>
          <p:nvPr/>
        </p:nvSpPr>
        <p:spPr>
          <a:xfrm>
            <a:off x="1047165" y="2780928"/>
            <a:ext cx="6912768" cy="369332"/>
          </a:xfrm>
          <a:prstGeom prst="rect">
            <a:avLst/>
          </a:prstGeom>
          <a:noFill/>
        </p:spPr>
        <p:txBody>
          <a:bodyPr wrap="square" rtlCol="0">
            <a:spAutoFit/>
          </a:bodyPr>
          <a:lstStyle/>
          <a:p>
            <a:pPr lvl="0"/>
            <a:r>
              <a:rPr lang="en-US" sz="1800" dirty="0">
                <a:latin typeface="Calibri" panose="020F0502020204030204" pitchFamily="34" charset="0"/>
              </a:rPr>
              <a:t>Professional curiosity</a:t>
            </a:r>
          </a:p>
        </p:txBody>
      </p:sp>
      <p:sp>
        <p:nvSpPr>
          <p:cNvPr id="8" name="TextBox 7"/>
          <p:cNvSpPr txBox="1"/>
          <p:nvPr/>
        </p:nvSpPr>
        <p:spPr>
          <a:xfrm>
            <a:off x="1047165" y="3499871"/>
            <a:ext cx="6912768" cy="369332"/>
          </a:xfrm>
          <a:prstGeom prst="rect">
            <a:avLst/>
          </a:prstGeom>
          <a:noFill/>
        </p:spPr>
        <p:txBody>
          <a:bodyPr wrap="square" rtlCol="0">
            <a:spAutoFit/>
          </a:bodyPr>
          <a:lstStyle/>
          <a:p>
            <a:pPr lvl="0"/>
            <a:r>
              <a:rPr lang="en-US" sz="1800" dirty="0">
                <a:latin typeface="Calibri" panose="020F0502020204030204" pitchFamily="34" charset="0"/>
              </a:rPr>
              <a:t>Fear of causing offence</a:t>
            </a:r>
          </a:p>
        </p:txBody>
      </p:sp>
      <p:sp>
        <p:nvSpPr>
          <p:cNvPr id="9" name="TextBox 8"/>
          <p:cNvSpPr txBox="1"/>
          <p:nvPr/>
        </p:nvSpPr>
        <p:spPr>
          <a:xfrm>
            <a:off x="1054563" y="4180438"/>
            <a:ext cx="6912768" cy="369332"/>
          </a:xfrm>
          <a:prstGeom prst="rect">
            <a:avLst/>
          </a:prstGeom>
          <a:noFill/>
        </p:spPr>
        <p:txBody>
          <a:bodyPr wrap="square" rtlCol="0">
            <a:spAutoFit/>
          </a:bodyPr>
          <a:lstStyle/>
          <a:p>
            <a:pPr lvl="0"/>
            <a:r>
              <a:rPr lang="en-US" sz="1800" dirty="0">
                <a:latin typeface="Calibri" panose="020F0502020204030204" pitchFamily="34" charset="0"/>
              </a:rPr>
              <a:t>Opportunities for safeguarding concerns</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4328" y="5661248"/>
            <a:ext cx="1512167" cy="1052933"/>
          </a:xfrm>
          <a:prstGeom prst="rect">
            <a:avLst/>
          </a:prstGeom>
        </p:spPr>
      </p:pic>
      <p:cxnSp>
        <p:nvCxnSpPr>
          <p:cNvPr id="11" name="Straight Connector 10"/>
          <p:cNvCxnSpPr/>
          <p:nvPr/>
        </p:nvCxnSpPr>
        <p:spPr bwMode="auto">
          <a:xfrm>
            <a:off x="183178" y="0"/>
            <a:ext cx="0" cy="6858000"/>
          </a:xfrm>
          <a:prstGeom prst="line">
            <a:avLst/>
          </a:prstGeom>
          <a:solidFill>
            <a:schemeClr val="accent1"/>
          </a:solidFill>
          <a:ln w="38100" cap="flat" cmpd="sng" algn="ctr">
            <a:solidFill>
              <a:schemeClr val="accent3">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 name="Chevron 2"/>
          <p:cNvSpPr/>
          <p:nvPr/>
        </p:nvSpPr>
        <p:spPr bwMode="auto">
          <a:xfrm>
            <a:off x="720275" y="2245514"/>
            <a:ext cx="144016" cy="184666"/>
          </a:xfrm>
          <a:prstGeom prst="chevron">
            <a:avLst/>
          </a:prstGeom>
          <a:solidFill>
            <a:schemeClr val="accent3">
              <a:lumMod val="20000"/>
              <a:lumOff val="80000"/>
            </a:schemeClr>
          </a:solidFill>
          <a:ln>
            <a:solidFill>
              <a:schemeClr val="accent3">
                <a:lumMod val="20000"/>
                <a:lumOff val="80000"/>
              </a:schemeClr>
            </a:solidFill>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ＭＳ Ｐゴシック" charset="0"/>
            </a:endParaRPr>
          </a:p>
        </p:txBody>
      </p:sp>
      <p:sp>
        <p:nvSpPr>
          <p:cNvPr id="14" name="Chevron 13"/>
          <p:cNvSpPr/>
          <p:nvPr/>
        </p:nvSpPr>
        <p:spPr bwMode="auto">
          <a:xfrm>
            <a:off x="723858" y="1531328"/>
            <a:ext cx="144016" cy="184666"/>
          </a:xfrm>
          <a:prstGeom prst="chevron">
            <a:avLst/>
          </a:prstGeom>
          <a:solidFill>
            <a:schemeClr val="accent3">
              <a:lumMod val="20000"/>
              <a:lumOff val="80000"/>
            </a:schemeClr>
          </a:solidFill>
          <a:ln>
            <a:solidFill>
              <a:schemeClr val="accent3">
                <a:lumMod val="20000"/>
                <a:lumOff val="80000"/>
              </a:schemeClr>
            </a:solidFill>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ＭＳ Ｐゴシック" charset="0"/>
            </a:endParaRPr>
          </a:p>
        </p:txBody>
      </p:sp>
      <p:sp>
        <p:nvSpPr>
          <p:cNvPr id="15" name="Chevron 14"/>
          <p:cNvSpPr/>
          <p:nvPr/>
        </p:nvSpPr>
        <p:spPr bwMode="auto">
          <a:xfrm>
            <a:off x="723858" y="2873261"/>
            <a:ext cx="144016" cy="184666"/>
          </a:xfrm>
          <a:prstGeom prst="chevron">
            <a:avLst/>
          </a:prstGeom>
          <a:solidFill>
            <a:schemeClr val="accent3">
              <a:lumMod val="20000"/>
              <a:lumOff val="80000"/>
            </a:schemeClr>
          </a:solidFill>
          <a:ln>
            <a:solidFill>
              <a:schemeClr val="accent3">
                <a:lumMod val="20000"/>
                <a:lumOff val="80000"/>
              </a:schemeClr>
            </a:solidFill>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ＭＳ Ｐゴシック" charset="0"/>
            </a:endParaRPr>
          </a:p>
        </p:txBody>
      </p:sp>
      <p:sp>
        <p:nvSpPr>
          <p:cNvPr id="16" name="Chevron 15"/>
          <p:cNvSpPr/>
          <p:nvPr/>
        </p:nvSpPr>
        <p:spPr bwMode="auto">
          <a:xfrm>
            <a:off x="732242" y="3592204"/>
            <a:ext cx="144016" cy="184666"/>
          </a:xfrm>
          <a:prstGeom prst="chevron">
            <a:avLst/>
          </a:prstGeom>
          <a:solidFill>
            <a:schemeClr val="accent3">
              <a:lumMod val="20000"/>
              <a:lumOff val="80000"/>
            </a:schemeClr>
          </a:solidFill>
          <a:ln>
            <a:solidFill>
              <a:schemeClr val="accent3">
                <a:lumMod val="20000"/>
                <a:lumOff val="80000"/>
              </a:schemeClr>
            </a:solidFill>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ＭＳ Ｐゴシック" charset="0"/>
            </a:endParaRPr>
          </a:p>
        </p:txBody>
      </p:sp>
      <p:sp>
        <p:nvSpPr>
          <p:cNvPr id="17" name="Chevron 16"/>
          <p:cNvSpPr/>
          <p:nvPr/>
        </p:nvSpPr>
        <p:spPr bwMode="auto">
          <a:xfrm>
            <a:off x="740350" y="4250541"/>
            <a:ext cx="144016" cy="184666"/>
          </a:xfrm>
          <a:prstGeom prst="chevron">
            <a:avLst/>
          </a:prstGeom>
          <a:solidFill>
            <a:schemeClr val="accent3">
              <a:lumMod val="20000"/>
              <a:lumOff val="80000"/>
            </a:schemeClr>
          </a:solidFill>
          <a:ln>
            <a:solidFill>
              <a:schemeClr val="accent3">
                <a:lumMod val="20000"/>
                <a:lumOff val="80000"/>
              </a:schemeClr>
            </a:solidFill>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ＭＳ Ｐゴシック" charset="0"/>
            </a:endParaRP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4577" y="-1"/>
            <a:ext cx="3989423" cy="3989423"/>
          </a:xfrm>
          <a:prstGeom prst="rect">
            <a:avLst/>
          </a:prstGeom>
        </p:spPr>
      </p:pic>
    </p:spTree>
    <p:extLst>
      <p:ext uri="{BB962C8B-B14F-4D97-AF65-F5344CB8AC3E}">
        <p14:creationId xmlns:p14="http://schemas.microsoft.com/office/powerpoint/2010/main" val="2254974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42374" y="548680"/>
            <a:ext cx="6696744" cy="584775"/>
          </a:xfrm>
          <a:prstGeom prst="rect">
            <a:avLst/>
          </a:prstGeom>
          <a:noFill/>
        </p:spPr>
        <p:txBody>
          <a:bodyPr wrap="square" rtlCol="0">
            <a:spAutoFit/>
          </a:bodyPr>
          <a:lstStyle/>
          <a:p>
            <a:r>
              <a:rPr lang="en-GB" sz="3200" b="1" dirty="0">
                <a:latin typeface="Calibri" panose="020F0502020204030204" pitchFamily="34" charset="0"/>
              </a:rPr>
              <a:t>Recommendation 1</a:t>
            </a:r>
            <a:r>
              <a:rPr lang="en-GB" sz="2800" b="1" dirty="0">
                <a:latin typeface="Calibri" panose="020F0502020204030204" pitchFamily="34" charset="0"/>
              </a:rPr>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4328" y="5661248"/>
            <a:ext cx="1512167" cy="1052933"/>
          </a:xfrm>
          <a:prstGeom prst="rect">
            <a:avLst/>
          </a:prstGeom>
        </p:spPr>
      </p:pic>
      <p:cxnSp>
        <p:nvCxnSpPr>
          <p:cNvPr id="7" name="Straight Connector 6"/>
          <p:cNvCxnSpPr/>
          <p:nvPr/>
        </p:nvCxnSpPr>
        <p:spPr bwMode="auto">
          <a:xfrm>
            <a:off x="183178" y="0"/>
            <a:ext cx="0" cy="6858000"/>
          </a:xfrm>
          <a:prstGeom prst="line">
            <a:avLst/>
          </a:prstGeom>
          <a:solidFill>
            <a:schemeClr val="accent1"/>
          </a:solidFill>
          <a:ln w="38100" cap="flat" cmpd="sng" algn="ctr">
            <a:solidFill>
              <a:schemeClr val="accent3">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 name="Chevron 7"/>
          <p:cNvSpPr/>
          <p:nvPr/>
        </p:nvSpPr>
        <p:spPr bwMode="auto">
          <a:xfrm>
            <a:off x="683567" y="4725144"/>
            <a:ext cx="144016" cy="184666"/>
          </a:xfrm>
          <a:prstGeom prst="chevron">
            <a:avLst/>
          </a:prstGeom>
          <a:solidFill>
            <a:schemeClr val="accent3">
              <a:lumMod val="20000"/>
              <a:lumOff val="80000"/>
            </a:schemeClr>
          </a:solidFill>
          <a:ln>
            <a:solidFill>
              <a:schemeClr val="accent3">
                <a:lumMod val="20000"/>
                <a:lumOff val="80000"/>
              </a:schemeClr>
            </a:solidFill>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ＭＳ Ｐゴシック" charset="0"/>
            </a:endParaRPr>
          </a:p>
        </p:txBody>
      </p:sp>
      <p:sp>
        <p:nvSpPr>
          <p:cNvPr id="9" name="Chevron 8"/>
          <p:cNvSpPr/>
          <p:nvPr/>
        </p:nvSpPr>
        <p:spPr bwMode="auto">
          <a:xfrm>
            <a:off x="683567" y="3152001"/>
            <a:ext cx="144016" cy="184666"/>
          </a:xfrm>
          <a:prstGeom prst="chevron">
            <a:avLst/>
          </a:prstGeom>
          <a:solidFill>
            <a:schemeClr val="accent3">
              <a:lumMod val="20000"/>
              <a:lumOff val="80000"/>
            </a:schemeClr>
          </a:solidFill>
          <a:ln>
            <a:solidFill>
              <a:schemeClr val="accent3">
                <a:lumMod val="20000"/>
                <a:lumOff val="80000"/>
              </a:schemeClr>
            </a:solidFill>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ＭＳ Ｐゴシック" charset="0"/>
            </a:endParaRPr>
          </a:p>
        </p:txBody>
      </p:sp>
      <p:sp>
        <p:nvSpPr>
          <p:cNvPr id="10" name="Chevron 9"/>
          <p:cNvSpPr/>
          <p:nvPr/>
        </p:nvSpPr>
        <p:spPr bwMode="auto">
          <a:xfrm>
            <a:off x="683567" y="1133455"/>
            <a:ext cx="144016" cy="184666"/>
          </a:xfrm>
          <a:prstGeom prst="chevron">
            <a:avLst/>
          </a:prstGeom>
          <a:solidFill>
            <a:schemeClr val="accent3">
              <a:lumMod val="20000"/>
              <a:lumOff val="80000"/>
            </a:schemeClr>
          </a:solidFill>
          <a:ln>
            <a:solidFill>
              <a:schemeClr val="accent3">
                <a:lumMod val="20000"/>
                <a:lumOff val="80000"/>
              </a:schemeClr>
            </a:solidFill>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ＭＳ Ｐゴシック" charset="0"/>
            </a:endParaRPr>
          </a:p>
        </p:txBody>
      </p:sp>
      <p:sp>
        <p:nvSpPr>
          <p:cNvPr id="11" name="TextBox 10">
            <a:extLst>
              <a:ext uri="{FF2B5EF4-FFF2-40B4-BE49-F238E27FC236}">
                <a16:creationId xmlns:a16="http://schemas.microsoft.com/office/drawing/2014/main" xmlns="" id="{2EB4FAD4-F5F9-47A9-8F7D-0C3A6407C4F1}"/>
              </a:ext>
            </a:extLst>
          </p:cNvPr>
          <p:cNvSpPr txBox="1"/>
          <p:nvPr/>
        </p:nvSpPr>
        <p:spPr>
          <a:xfrm>
            <a:off x="1187624" y="1133455"/>
            <a:ext cx="7010681" cy="1200329"/>
          </a:xfrm>
          <a:prstGeom prst="rect">
            <a:avLst/>
          </a:prstGeom>
          <a:noFill/>
        </p:spPr>
        <p:txBody>
          <a:bodyPr wrap="square" rtlCol="0">
            <a:spAutoFit/>
          </a:bodyPr>
          <a:lstStyle/>
          <a:p>
            <a:pPr marL="342900" lvl="0" indent="-342900">
              <a:spcAft>
                <a:spcPts val="0"/>
              </a:spcAft>
              <a:buFont typeface="Symbol" panose="05050102010706020507" pitchFamily="18" charset="2"/>
              <a:buChar char=""/>
            </a:pPr>
            <a:r>
              <a:rPr lang="en-GB" sz="1800" b="1" dirty="0">
                <a:latin typeface="Century Gothic" panose="020B0502020202020204" pitchFamily="34" charset="0"/>
                <a:ea typeface="Times New Roman" panose="02020603050405020304" pitchFamily="18" charset="0"/>
                <a:cs typeface="Times New Roman" panose="02020603050405020304" pitchFamily="18" charset="0"/>
              </a:rPr>
              <a:t>The LSAB should make enquiries of both commissioners and NHS providers (i.e. the relevant CCG and mental health service) regarding the availability of appropriate treatments for both PTSD and alcohol dependence. </a:t>
            </a:r>
            <a:endParaRPr lang="en-GB" sz="2000" dirty="0">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50CF234E-168B-4E7B-90DA-0A2026B0A9D4}"/>
              </a:ext>
            </a:extLst>
          </p:cNvPr>
          <p:cNvSpPr txBox="1"/>
          <p:nvPr/>
        </p:nvSpPr>
        <p:spPr>
          <a:xfrm>
            <a:off x="1231630" y="2924944"/>
            <a:ext cx="6866653" cy="1477328"/>
          </a:xfrm>
          <a:prstGeom prst="rect">
            <a:avLst/>
          </a:prstGeom>
          <a:noFill/>
        </p:spPr>
        <p:txBody>
          <a:bodyPr wrap="square" rtlCol="0">
            <a:spAutoFit/>
          </a:bodyPr>
          <a:lstStyle/>
          <a:p>
            <a:pPr marL="342900" lvl="0" indent="-342900">
              <a:spcAft>
                <a:spcPts val="0"/>
              </a:spcAft>
              <a:buFont typeface="Symbol" panose="05050102010706020507" pitchFamily="18" charset="2"/>
              <a:buChar char=""/>
            </a:pPr>
            <a:r>
              <a:rPr lang="en-GB" sz="1800" b="1">
                <a:latin typeface="Century Gothic" panose="020B0502020202020204" pitchFamily="34" charset="0"/>
                <a:ea typeface="Times New Roman" panose="02020603050405020304" pitchFamily="18" charset="0"/>
                <a:cs typeface="Times New Roman" panose="02020603050405020304" pitchFamily="18" charset="0"/>
              </a:rPr>
              <a:t>The LSAB should make enquiries with the GP regarding their process for referral of patients with mental health needs to secondary care mental health services. It would be helpful to understand the reasons why a referral was not made in this case. </a:t>
            </a:r>
            <a:endParaRPr lang="en-GB" sz="2000">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A5AACD89-7816-46D3-B08F-1204D6C0102C}"/>
              </a:ext>
            </a:extLst>
          </p:cNvPr>
          <p:cNvSpPr txBox="1"/>
          <p:nvPr/>
        </p:nvSpPr>
        <p:spPr>
          <a:xfrm>
            <a:off x="1263435" y="4621778"/>
            <a:ext cx="6851883" cy="1200329"/>
          </a:xfrm>
          <a:prstGeom prst="rect">
            <a:avLst/>
          </a:prstGeom>
          <a:noFill/>
        </p:spPr>
        <p:txBody>
          <a:bodyPr wrap="square" rtlCol="0">
            <a:spAutoFit/>
          </a:bodyPr>
          <a:lstStyle/>
          <a:p>
            <a:pPr marL="285750" indent="-285750">
              <a:buFont typeface="Arial" panose="020B0604020202020204" pitchFamily="34" charset="0"/>
              <a:buChar char="•"/>
            </a:pPr>
            <a:r>
              <a:rPr lang="en-GB" sz="1800" b="1" dirty="0">
                <a:latin typeface="Century Gothic" panose="020B0502020202020204" pitchFamily="34" charset="0"/>
                <a:ea typeface="Times New Roman" panose="02020603050405020304" pitchFamily="18" charset="0"/>
                <a:cs typeface="Times New Roman" panose="02020603050405020304" pitchFamily="18" charset="0"/>
              </a:rPr>
              <a:t>If the process of these inquiries indicates that there is an issue with resource for provision of mental health assessment and treatment, then it is recommended that this be raised with relevant commissioning bodies. </a:t>
            </a:r>
            <a:endParaRPr lang="en-GB" sz="1800" dirty="0">
              <a:latin typeface="+mn-lt"/>
            </a:endParaRPr>
          </a:p>
        </p:txBody>
      </p:sp>
    </p:spTree>
    <p:extLst>
      <p:ext uri="{BB962C8B-B14F-4D97-AF65-F5344CB8AC3E}">
        <p14:creationId xmlns:p14="http://schemas.microsoft.com/office/powerpoint/2010/main" val="3032116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42374" y="548680"/>
            <a:ext cx="6696744" cy="584775"/>
          </a:xfrm>
          <a:prstGeom prst="rect">
            <a:avLst/>
          </a:prstGeom>
          <a:noFill/>
        </p:spPr>
        <p:txBody>
          <a:bodyPr wrap="square" rtlCol="0">
            <a:spAutoFit/>
          </a:bodyPr>
          <a:lstStyle/>
          <a:p>
            <a:r>
              <a:rPr lang="en-GB" sz="3200" b="1" dirty="0">
                <a:latin typeface="Calibri" panose="020F0502020204030204" pitchFamily="34" charset="0"/>
              </a:rPr>
              <a:t>Recommendation 2</a:t>
            </a:r>
            <a:r>
              <a:rPr lang="en-GB" sz="2800" b="1" dirty="0">
                <a:latin typeface="Calibri" panose="020F0502020204030204" pitchFamily="34" charset="0"/>
              </a:rPr>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4328" y="5661248"/>
            <a:ext cx="1512167" cy="1052933"/>
          </a:xfrm>
          <a:prstGeom prst="rect">
            <a:avLst/>
          </a:prstGeom>
        </p:spPr>
      </p:pic>
      <p:sp>
        <p:nvSpPr>
          <p:cNvPr id="6" name="TextBox 5"/>
          <p:cNvSpPr txBox="1"/>
          <p:nvPr/>
        </p:nvSpPr>
        <p:spPr>
          <a:xfrm>
            <a:off x="842374" y="1700807"/>
            <a:ext cx="6624736" cy="1754326"/>
          </a:xfrm>
          <a:prstGeom prst="rect">
            <a:avLst/>
          </a:prstGeom>
          <a:noFill/>
        </p:spPr>
        <p:txBody>
          <a:bodyPr wrap="square" rtlCol="0">
            <a:spAutoFit/>
          </a:bodyPr>
          <a:lstStyle/>
          <a:p>
            <a:pPr marL="342900" lvl="0" indent="-342900">
              <a:spcAft>
                <a:spcPts val="0"/>
              </a:spcAft>
              <a:buFont typeface="Symbol" panose="05050102010706020507" pitchFamily="18" charset="2"/>
              <a:buChar char=""/>
            </a:pPr>
            <a:r>
              <a:rPr lang="en-GB" sz="1800" b="1">
                <a:latin typeface="Century Gothic" panose="020B0502020202020204" pitchFamily="34" charset="0"/>
                <a:ea typeface="Times New Roman" panose="02020603050405020304" pitchFamily="18" charset="0"/>
                <a:cs typeface="Times New Roman" panose="02020603050405020304" pitchFamily="18" charset="0"/>
              </a:rPr>
              <a:t>The LSAB should seek to ask whether relevant housing providers have access to appropriate accommodation for supporting people with complex mental health needs like HF, and specifically the needs of people who might require accommodation during/after admission for inpatient detoxification?</a:t>
            </a:r>
            <a:endParaRPr lang="en-GB" sz="1800">
              <a:latin typeface="Century Gothic" panose="020B0502020202020204" pitchFamily="34" charset="0"/>
              <a:ea typeface="Times New Roman" panose="02020603050405020304" pitchFamily="18" charset="0"/>
              <a:cs typeface="Times New Roman" panose="02020603050405020304" pitchFamily="18" charset="0"/>
            </a:endParaRPr>
          </a:p>
        </p:txBody>
      </p:sp>
      <p:cxnSp>
        <p:nvCxnSpPr>
          <p:cNvPr id="7" name="Straight Connector 6"/>
          <p:cNvCxnSpPr/>
          <p:nvPr/>
        </p:nvCxnSpPr>
        <p:spPr bwMode="auto">
          <a:xfrm>
            <a:off x="183178" y="0"/>
            <a:ext cx="0" cy="6858000"/>
          </a:xfrm>
          <a:prstGeom prst="line">
            <a:avLst/>
          </a:prstGeom>
          <a:solidFill>
            <a:schemeClr val="accent1"/>
          </a:solidFill>
          <a:ln w="38100" cap="flat" cmpd="sng" algn="ctr">
            <a:solidFill>
              <a:schemeClr val="accent3">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9" name="TextBox 8"/>
          <p:cNvSpPr txBox="1"/>
          <p:nvPr/>
        </p:nvSpPr>
        <p:spPr>
          <a:xfrm>
            <a:off x="843101" y="3848921"/>
            <a:ext cx="7200800" cy="1300869"/>
          </a:xfrm>
          <a:prstGeom prst="rect">
            <a:avLst/>
          </a:prstGeom>
          <a:noFill/>
        </p:spPr>
        <p:txBody>
          <a:bodyPr wrap="square" rtlCol="0">
            <a:spAutoFit/>
          </a:bodyPr>
          <a:lstStyle/>
          <a:p>
            <a:pPr marL="342900" lvl="0" indent="-342900">
              <a:spcAft>
                <a:spcPts val="0"/>
              </a:spcAft>
              <a:buFont typeface="Symbol" panose="05050102010706020507" pitchFamily="18" charset="2"/>
              <a:buChar char=""/>
            </a:pPr>
            <a:r>
              <a:rPr lang="en-GB" sz="1800" b="1" dirty="0">
                <a:latin typeface="Century Gothic" panose="020B0502020202020204" pitchFamily="34" charset="0"/>
                <a:ea typeface="Times New Roman" panose="02020603050405020304" pitchFamily="18" charset="0"/>
                <a:cs typeface="Times New Roman" panose="02020603050405020304" pitchFamily="18" charset="0"/>
              </a:rPr>
              <a:t>If the process of this inquiry is to raise a concern regarding available resource, this issue should be brought to the attention of relevant commissioners. </a:t>
            </a:r>
            <a:endParaRPr lang="en-GB" sz="1800" dirty="0">
              <a:latin typeface="Century Gothic" panose="020B0502020202020204" pitchFamily="34" charset="0"/>
              <a:ea typeface="Times New Roman" panose="02020603050405020304" pitchFamily="18" charset="0"/>
              <a:cs typeface="Times New Roman" panose="02020603050405020304" pitchFamily="18" charset="0"/>
            </a:endParaRPr>
          </a:p>
          <a:p>
            <a:pPr lvl="0" defTabSz="457200" eaLnBrk="1" fontAlgn="auto" hangingPunct="1">
              <a:lnSpc>
                <a:spcPct val="90000"/>
              </a:lnSpc>
              <a:spcBef>
                <a:spcPts val="1000"/>
              </a:spcBef>
              <a:spcAft>
                <a:spcPts val="0"/>
              </a:spcAft>
              <a:buClr>
                <a:srgbClr val="ACD433"/>
              </a:buClr>
              <a:buSzPct val="80000"/>
            </a:pPr>
            <a:endParaRPr lang="en-US" sz="1800" dirty="0">
              <a:solidFill>
                <a:prstClr val="black"/>
              </a:solidFill>
              <a:latin typeface="Calibri" panose="020F0502020204030204" pitchFamily="34" charset="0"/>
              <a:ea typeface="ＭＳ Ｐゴシック"/>
            </a:endParaRPr>
          </a:p>
        </p:txBody>
      </p:sp>
      <p:sp>
        <p:nvSpPr>
          <p:cNvPr id="14" name="Chevron 13"/>
          <p:cNvSpPr/>
          <p:nvPr/>
        </p:nvSpPr>
        <p:spPr bwMode="auto">
          <a:xfrm>
            <a:off x="686867" y="1783230"/>
            <a:ext cx="144016" cy="184666"/>
          </a:xfrm>
          <a:prstGeom prst="chevron">
            <a:avLst/>
          </a:prstGeom>
          <a:solidFill>
            <a:schemeClr val="accent3">
              <a:lumMod val="20000"/>
              <a:lumOff val="80000"/>
            </a:schemeClr>
          </a:solidFill>
          <a:ln>
            <a:solidFill>
              <a:schemeClr val="accent3">
                <a:lumMod val="20000"/>
                <a:lumOff val="80000"/>
              </a:schemeClr>
            </a:solidFill>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ＭＳ Ｐゴシック" charset="0"/>
            </a:endParaRPr>
          </a:p>
        </p:txBody>
      </p:sp>
      <p:sp>
        <p:nvSpPr>
          <p:cNvPr id="17" name="Chevron 16"/>
          <p:cNvSpPr/>
          <p:nvPr/>
        </p:nvSpPr>
        <p:spPr bwMode="auto">
          <a:xfrm>
            <a:off x="703174" y="3952435"/>
            <a:ext cx="144016" cy="184666"/>
          </a:xfrm>
          <a:prstGeom prst="chevron">
            <a:avLst/>
          </a:prstGeom>
          <a:solidFill>
            <a:schemeClr val="accent3">
              <a:lumMod val="20000"/>
              <a:lumOff val="80000"/>
            </a:schemeClr>
          </a:solidFill>
          <a:ln>
            <a:solidFill>
              <a:schemeClr val="accent3">
                <a:lumMod val="20000"/>
                <a:lumOff val="80000"/>
              </a:schemeClr>
            </a:solidFill>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ＭＳ Ｐゴシック" charset="0"/>
            </a:endParaRPr>
          </a:p>
        </p:txBody>
      </p:sp>
    </p:spTree>
    <p:extLst>
      <p:ext uri="{BB962C8B-B14F-4D97-AF65-F5344CB8AC3E}">
        <p14:creationId xmlns:p14="http://schemas.microsoft.com/office/powerpoint/2010/main" val="4157021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42374" y="548680"/>
            <a:ext cx="6696744" cy="5847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000000"/>
                </a:solidFill>
                <a:effectLst/>
                <a:uLnTx/>
                <a:uFillTx/>
                <a:latin typeface="Calibri" panose="020F0502020204030204" pitchFamily="34" charset="0"/>
                <a:ea typeface="MS PGothic" pitchFamily="34" charset="-128"/>
                <a:cs typeface="+mn-cs"/>
              </a:rPr>
              <a:t>Recommendation 3</a:t>
            </a: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S PGothic" pitchFamily="34" charset="-128"/>
                <a:cs typeface="+mn-cs"/>
              </a:rPr>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4328" y="5661248"/>
            <a:ext cx="1512167" cy="1052933"/>
          </a:xfrm>
          <a:prstGeom prst="rect">
            <a:avLst/>
          </a:prstGeom>
        </p:spPr>
      </p:pic>
      <p:cxnSp>
        <p:nvCxnSpPr>
          <p:cNvPr id="7" name="Straight Connector 6"/>
          <p:cNvCxnSpPr/>
          <p:nvPr/>
        </p:nvCxnSpPr>
        <p:spPr bwMode="auto">
          <a:xfrm>
            <a:off x="183178" y="0"/>
            <a:ext cx="0" cy="6858000"/>
          </a:xfrm>
          <a:prstGeom prst="line">
            <a:avLst/>
          </a:prstGeom>
          <a:solidFill>
            <a:schemeClr val="accent1"/>
          </a:solidFill>
          <a:ln w="38100" cap="flat" cmpd="sng" algn="ctr">
            <a:solidFill>
              <a:schemeClr val="accent3">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9" name="Chevron 8"/>
          <p:cNvSpPr/>
          <p:nvPr/>
        </p:nvSpPr>
        <p:spPr bwMode="auto">
          <a:xfrm>
            <a:off x="683567" y="3152001"/>
            <a:ext cx="144016" cy="184666"/>
          </a:xfrm>
          <a:prstGeom prst="chevron">
            <a:avLst/>
          </a:prstGeom>
          <a:solidFill>
            <a:schemeClr val="accent3">
              <a:lumMod val="20000"/>
              <a:lumOff val="80000"/>
            </a:schemeClr>
          </a:solidFill>
          <a:ln>
            <a:solidFill>
              <a:schemeClr val="accent3">
                <a:lumMod val="20000"/>
                <a:lumOff val="80000"/>
              </a:schemeClr>
            </a:solidFill>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10" name="Chevron 9"/>
          <p:cNvSpPr/>
          <p:nvPr/>
        </p:nvSpPr>
        <p:spPr bwMode="auto">
          <a:xfrm>
            <a:off x="683567" y="1133455"/>
            <a:ext cx="144016" cy="184666"/>
          </a:xfrm>
          <a:prstGeom prst="chevron">
            <a:avLst/>
          </a:prstGeom>
          <a:solidFill>
            <a:schemeClr val="accent3">
              <a:lumMod val="20000"/>
              <a:lumOff val="80000"/>
            </a:schemeClr>
          </a:solidFill>
          <a:ln>
            <a:solidFill>
              <a:schemeClr val="accent3">
                <a:lumMod val="20000"/>
                <a:lumOff val="80000"/>
              </a:schemeClr>
            </a:solidFill>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11" name="TextBox 10">
            <a:extLst>
              <a:ext uri="{FF2B5EF4-FFF2-40B4-BE49-F238E27FC236}">
                <a16:creationId xmlns:a16="http://schemas.microsoft.com/office/drawing/2014/main" xmlns="" id="{2EB4FAD4-F5F9-47A9-8F7D-0C3A6407C4F1}"/>
              </a:ext>
            </a:extLst>
          </p:cNvPr>
          <p:cNvSpPr txBox="1"/>
          <p:nvPr/>
        </p:nvSpPr>
        <p:spPr>
          <a:xfrm>
            <a:off x="1187624" y="1133455"/>
            <a:ext cx="7010681" cy="1477328"/>
          </a:xfrm>
          <a:prstGeom prst="rect">
            <a:avLst/>
          </a:prstGeom>
          <a:noFill/>
        </p:spPr>
        <p:txBody>
          <a:bodyPr wrap="square" rtlCol="0">
            <a:spAutoFit/>
          </a:bodyPr>
          <a:lstStyle/>
          <a:p>
            <a:pPr marL="502920" indent="-274320">
              <a:spcAft>
                <a:spcPts val="0"/>
              </a:spcAft>
            </a:pPr>
            <a:r>
              <a:rPr lang="en-GB" sz="1800" dirty="0">
                <a:latin typeface="Century Gothic" panose="020B0502020202020204" pitchFamily="34" charset="0"/>
                <a:ea typeface="Times New Roman" panose="02020603050405020304" pitchFamily="18" charset="0"/>
                <a:cs typeface="Times New Roman" panose="02020603050405020304" pitchFamily="18" charset="0"/>
              </a:rPr>
              <a:t> </a:t>
            </a:r>
            <a:r>
              <a:rPr lang="en-GB" sz="1800" b="1" dirty="0">
                <a:latin typeface="Century Gothic" panose="020B0502020202020204" pitchFamily="34" charset="0"/>
                <a:ea typeface="Times New Roman" panose="02020603050405020304" pitchFamily="18" charset="0"/>
                <a:cs typeface="Times New Roman" panose="02020603050405020304" pitchFamily="18" charset="0"/>
              </a:rPr>
              <a:t>In complex clients with multiple health and social needs, the LSAB should seek to explore whether improvements can be made in the way in which agencies communicate their involvement (or at least the fact that they are involved) with other agencies. </a:t>
            </a:r>
            <a:endParaRPr lang="en-GB" sz="2000" dirty="0">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50CF234E-168B-4E7B-90DA-0A2026B0A9D4}"/>
              </a:ext>
            </a:extLst>
          </p:cNvPr>
          <p:cNvSpPr txBox="1"/>
          <p:nvPr/>
        </p:nvSpPr>
        <p:spPr>
          <a:xfrm>
            <a:off x="1231630" y="2924944"/>
            <a:ext cx="6866653" cy="923330"/>
          </a:xfrm>
          <a:prstGeom prst="rect">
            <a:avLst/>
          </a:prstGeom>
          <a:noFill/>
        </p:spPr>
        <p:txBody>
          <a:bodyPr wrap="square" rtlCol="0">
            <a:spAutoFit/>
          </a:bodyPr>
          <a:lstStyle/>
          <a:p>
            <a:pPr marL="342900" lvl="0" indent="-342900">
              <a:spcAft>
                <a:spcPts val="0"/>
              </a:spcAft>
              <a:buFont typeface="Symbol" panose="05050102010706020507" pitchFamily="18" charset="2"/>
              <a:buChar char=""/>
            </a:pPr>
            <a:r>
              <a:rPr lang="en-GB" sz="1800" b="1" dirty="0">
                <a:latin typeface="Century Gothic" panose="020B0502020202020204" pitchFamily="34" charset="0"/>
                <a:ea typeface="Times New Roman" panose="02020603050405020304" pitchFamily="18" charset="0"/>
                <a:cs typeface="Times New Roman" panose="02020603050405020304" pitchFamily="18" charset="0"/>
              </a:rPr>
              <a:t>The LSAB should also review pathways for the identification of a lead professional or agency for complex clients who are known to multiple agencies. </a:t>
            </a:r>
            <a:endParaRPr lang="en-GB" sz="2000" dirty="0">
              <a:latin typeface="Century Gothic" panose="020B0502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0587820"/>
      </p:ext>
    </p:extLst>
  </p:cSld>
  <p:clrMapOvr>
    <a:masterClrMapping/>
  </p:clrMapOvr>
</p:sld>
</file>

<file path=ppt/theme/theme1.xml><?xml version="1.0" encoding="utf-8"?>
<a:theme xmlns:a="http://schemas.openxmlformats.org/drawingml/2006/main" name="Blank">
  <a:themeElements>
    <a:clrScheme name="ECC Default Colours">
      <a:dk1>
        <a:srgbClr val="000000"/>
      </a:dk1>
      <a:lt1>
        <a:srgbClr val="FFFFFF"/>
      </a:lt1>
      <a:dk2>
        <a:srgbClr val="E00069"/>
      </a:dk2>
      <a:lt2>
        <a:srgbClr val="E1291A"/>
      </a:lt2>
      <a:accent1>
        <a:srgbClr val="007A33"/>
      </a:accent1>
      <a:accent2>
        <a:srgbClr val="00A191"/>
      </a:accent2>
      <a:accent3>
        <a:srgbClr val="004899"/>
      </a:accent3>
      <a:accent4>
        <a:srgbClr val="00205B"/>
      </a:accent4>
      <a:accent5>
        <a:srgbClr val="682558"/>
      </a:accent5>
      <a:accent6>
        <a:srgbClr val="934D98"/>
      </a:accent6>
      <a:hlink>
        <a:srgbClr val="0645AD"/>
      </a:hlink>
      <a:folHlink>
        <a:srgbClr val="0645AD"/>
      </a:folHlink>
    </a:clrScheme>
    <a:fontScheme name="ECC defaul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txDef>
      <a:spPr>
        <a:noFill/>
      </a:spPr>
      <a:bodyPr wrap="square" rtlCol="0">
        <a:spAutoFit/>
      </a:bodyPr>
      <a:lstStyle>
        <a:defPPr>
          <a:defRPr sz="1800" dirty="0" smtClean="0">
            <a:latin typeface="+mn-lt"/>
          </a:defRPr>
        </a:defPPr>
      </a:lstStyle>
    </a:txDef>
  </a:objectDefaults>
  <a:extraClrSchemeLst>
    <a:extraClrScheme>
      <a:clrScheme name="Blank Presentation 1">
        <a:dk1>
          <a:srgbClr val="000000"/>
        </a:dk1>
        <a:lt1>
          <a:srgbClr val="FFFFFF"/>
        </a:lt1>
        <a:dk2>
          <a:srgbClr val="B3995D"/>
        </a:dk2>
        <a:lt2>
          <a:srgbClr val="D00F44"/>
        </a:lt2>
        <a:accent1>
          <a:srgbClr val="C75B12"/>
        </a:accent1>
        <a:accent2>
          <a:srgbClr val="850057"/>
        </a:accent2>
        <a:accent3>
          <a:srgbClr val="FFFFFF"/>
        </a:accent3>
        <a:accent4>
          <a:srgbClr val="000000"/>
        </a:accent4>
        <a:accent5>
          <a:srgbClr val="E0B5AA"/>
        </a:accent5>
        <a:accent6>
          <a:srgbClr val="78004E"/>
        </a:accent6>
        <a:hlink>
          <a:srgbClr val="4B306A"/>
        </a:hlink>
        <a:folHlink>
          <a:srgbClr val="0083BE"/>
        </a:folHlink>
      </a:clrScheme>
      <a:clrMap bg1="lt1" tx1="dk1" bg2="lt2" tx2="dk2" accent1="accent1" accent2="accent2" accent3="accent3" accent4="accent4" accent5="accent5" accent6="accent6" hlink="hlink" folHlink="folHlink"/>
    </a:extraClrScheme>
    <a:extraClrScheme>
      <a:clrScheme name="Blank Presentation 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3">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4">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5">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6">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9">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10">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11">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1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esentation1" id="{2C0F3BD5-2828-4B01-9775-547067E9D20B}" vid="{D6AA8548-A859-4FEB-8288-206DB8D1E4B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emplate>
  <TotalTime>648</TotalTime>
  <Words>1353</Words>
  <Application>Microsoft Office PowerPoint</Application>
  <PresentationFormat>On-screen Show (4:3)</PresentationFormat>
  <Paragraphs>81</Paragraphs>
  <Slides>11</Slides>
  <Notes>2</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Blank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Essex County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chelsey.reynolds</dc:creator>
  <cp:lastModifiedBy>chelsey.reynolds</cp:lastModifiedBy>
  <cp:revision>34</cp:revision>
  <dcterms:created xsi:type="dcterms:W3CDTF">2019-07-11T09:45:03Z</dcterms:created>
  <dcterms:modified xsi:type="dcterms:W3CDTF">2019-08-15T14:11:05Z</dcterms:modified>
  <cp:version>1</cp:version>
</cp:coreProperties>
</file>